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0693400" cy="7561263"/>
  <p:notesSz cx="6799263" cy="9929813"/>
  <p:defaultTextStyle>
    <a:defPPr>
      <a:defRPr lang="fr-FR"/>
    </a:defPPr>
    <a:lvl1pPr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37556CBC-DE30-4517-AEC3-21F90315D93F}">
          <p14:sldIdLst>
            <p14:sldId id="256"/>
          </p14:sldIdLst>
        </p14:section>
        <p14:section name="Section sans titre" id="{18FE8B3C-3AB9-4AE4-92D8-380190CD0D9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5A"/>
    <a:srgbClr val="000090"/>
    <a:srgbClr val="E3004A"/>
    <a:srgbClr val="FF0066"/>
    <a:srgbClr val="FFFF00"/>
    <a:srgbClr val="F85208"/>
    <a:srgbClr val="E25B1E"/>
    <a:srgbClr val="000000"/>
    <a:srgbClr val="CA223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9" autoAdjust="0"/>
    <p:restoredTop sz="99623" autoAdjust="0"/>
  </p:normalViewPr>
  <p:slideViewPr>
    <p:cSldViewPr>
      <p:cViewPr varScale="1">
        <p:scale>
          <a:sx n="62" d="100"/>
          <a:sy n="62" d="100"/>
        </p:scale>
        <p:origin x="1388" y="3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127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F9965C76-908E-4156-B7D4-55B717CCD9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A703CECA-6B78-4481-A2E1-F7EB38ACF1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87A635-021B-4D6D-A6C7-935C87B026A5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6E1674CB-7E5E-4E24-BC17-F2D19EBB7B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02CDF4C6-8EE2-487C-AE83-18E9D4CB8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2925"/>
            <a:ext cx="2946400" cy="496888"/>
          </a:xfrm>
          <a:prstGeom prst="rect">
            <a:avLst/>
          </a:prstGeom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AA3C59-4AD6-485A-99FB-E2E90DF032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91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A460F777-6BD8-4FEC-9632-79B0314206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AA0796EA-8F1E-41FB-A363-CC536A8B11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D85785-8BA6-4C78-BCD6-CE3EFC5560D0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="" xmlns:a16="http://schemas.microsoft.com/office/drawing/2014/main" id="{6EB210A4-810A-456A-9D84-558DC6BAA8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573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="" xmlns:a16="http://schemas.microsoft.com/office/drawing/2014/main" id="{31DC4752-5258-45BE-BF87-4BB553AC1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E018709-F7E2-42E7-8F03-2938CB50FA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A63E7572-71B1-47D1-BDE3-688E2E8C5C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35C3F4-9FDC-46A1-8711-BE066E7E71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0083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8EB0107-6A8A-430A-BDF8-267303A0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A87D-04AD-43FC-93A5-C9B71B42F90E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5F56481-F3DB-498A-B8BE-95665952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DCDA929-3510-47A3-AA09-BB8B3328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CFA6-5F67-424B-8F9B-9244BBFCE3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4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F93B8C8-E409-4961-9E8C-359F9391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9468-6E05-45BE-A232-8E71BD22C66F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AC3F825-DA33-40A8-B9B4-4677966D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E790A43-42DF-47A6-B411-968285FE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376A-6DA8-4D5C-B311-090620F24B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3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EE3B9CB-8407-4C40-BE0B-A8AC04CA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3FCC-71EA-4442-8EFB-6F096E67F58C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C9A0208-0975-4118-983A-D2BA342F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F9D9C7E-9150-48F9-96EC-E647786B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E5F4-388A-4077-9235-AFAA2FB228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958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39D57E2-C31E-4A37-9439-B87DE667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4A06E-6AC0-4D90-9FA8-579A5E7242D6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CB4C7B6-6D15-4FD9-8006-6D5414CC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CB21410-3C4A-4FB4-9490-E6CEB50E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F0F8-77C6-47E1-9E5B-0823A5394C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63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E9066E1-C08F-4F21-B8B3-E3846CF9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0A5B-1ECE-4066-8211-194D05F86A89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6FCFF09-B436-4910-89F9-06A90EC2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78F206F-4A22-46B0-841E-C329555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3777-E753-4F58-B4F3-C760F5CC8C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="" xmlns:a16="http://schemas.microsoft.com/office/drawing/2014/main" id="{E70D157A-528C-4BAB-A3D8-47BD60B0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BE88-E2B6-48D9-8523-B9CA09D46D69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="" xmlns:a16="http://schemas.microsoft.com/office/drawing/2014/main" id="{11B31E5A-A1CA-4604-8C90-7AB093A1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FB58D2E6-58D1-41A2-A45A-6BEDE79D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2DD7-8306-458F-95AA-2A23C27619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26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="" xmlns:a16="http://schemas.microsoft.com/office/drawing/2014/main" id="{A6500108-DFDE-40BC-B7EF-B8FC899F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E71E-0E9A-41DF-90F1-A8AE44AD3609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="" xmlns:a16="http://schemas.microsoft.com/office/drawing/2014/main" id="{4AFB4E13-17D3-4391-ADEC-AFCD5259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="" xmlns:a16="http://schemas.microsoft.com/office/drawing/2014/main" id="{FBCD35CA-B481-4674-A42D-CA5684DD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7C8A-ECAF-4B04-AFC5-2F52282C0D8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543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="" xmlns:a16="http://schemas.microsoft.com/office/drawing/2014/main" id="{4747D8F8-B7F2-4C7C-9668-F1006E19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D4F4-73BF-47C1-9A40-BF6EE3EC800A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="" xmlns:a16="http://schemas.microsoft.com/office/drawing/2014/main" id="{70B320DC-7539-4573-946F-1782400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="" xmlns:a16="http://schemas.microsoft.com/office/drawing/2014/main" id="{D46A938A-90ED-4B89-8F71-14ACD2A6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DE4B-7C2A-458F-A8CD-631AE5FD66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491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="" xmlns:a16="http://schemas.microsoft.com/office/drawing/2014/main" id="{82055499-F68E-4C7B-817A-ECA6D186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83E0-A0D5-4C76-8C47-8347FEC9CAED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="" xmlns:a16="http://schemas.microsoft.com/office/drawing/2014/main" id="{14038ED3-90CA-4534-BE37-541FB357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="" xmlns:a16="http://schemas.microsoft.com/office/drawing/2014/main" id="{B7113727-A3CC-417A-83FC-EF5FCFCF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FC36-F181-4C44-A90A-5D10EE0DE7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838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="" xmlns:a16="http://schemas.microsoft.com/office/drawing/2014/main" id="{29929E07-43A5-4AC4-9C4C-11BCB9EB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10A4-E17C-4317-BC1F-C68330C1C77D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="" xmlns:a16="http://schemas.microsoft.com/office/drawing/2014/main" id="{2F23F745-1FC3-4C97-A2B5-B331A3AF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99204537-80EB-4A6B-A2DC-1A7A855D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D8CD-875F-4560-BDAA-9BED347455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1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="" xmlns:a16="http://schemas.microsoft.com/office/drawing/2014/main" id="{3CC7CCFA-F225-479B-965E-95ED941A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4E2B-3F11-41B3-924D-13274152BA32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="" xmlns:a16="http://schemas.microsoft.com/office/drawing/2014/main" id="{FE114D8C-0EFC-4851-B7DE-9C063410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="" xmlns:a16="http://schemas.microsoft.com/office/drawing/2014/main" id="{4687A8D3-AC77-4408-8ED5-05217E8F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9CEC-B8CC-4E70-B9D8-A8E9306B7E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17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="" xmlns:a16="http://schemas.microsoft.com/office/drawing/2014/main" id="{AD5F553A-442E-4F88-98A9-6F1898C6A2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="" xmlns:a16="http://schemas.microsoft.com/office/drawing/2014/main" id="{33478933-C8FA-483C-8970-284D94A49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CB44B23-D80F-469B-BEC8-CF4FA983A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485B2-D4EF-44FB-AED9-480267DE4CB3}" type="datetimeFigureOut">
              <a:rPr lang="fr-FR"/>
              <a:pPr>
                <a:defRPr/>
              </a:pPr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B46F819-12E2-4665-AF73-8CD29615D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7F9CD2F-13B7-43AC-AB79-1437BC789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6BC560-6DF5-4201-B8BB-498CA41F2A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1.jpe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BD1BEED1-AB5F-4E17-9A03-06C254445C6D}"/>
              </a:ext>
            </a:extLst>
          </p:cNvPr>
          <p:cNvSpPr txBox="1"/>
          <p:nvPr/>
        </p:nvSpPr>
        <p:spPr>
          <a:xfrm>
            <a:off x="1267011" y="2898443"/>
            <a:ext cx="2592388" cy="1126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lnSpc>
                <a:spcPct val="80000"/>
              </a:lnSpc>
              <a:defRPr/>
            </a:pPr>
            <a:r>
              <a:rPr lang="fr-FR" sz="2800" spc="250" dirty="0" smtClean="0">
                <a:solidFill>
                  <a:srgbClr val="CA223A"/>
                </a:solidFill>
                <a:latin typeface="Arial"/>
                <a:cs typeface="Arial"/>
              </a:rPr>
              <a:t>2024</a:t>
            </a:r>
            <a:endParaRPr lang="fr-FR" sz="2800" spc="250" dirty="0">
              <a:solidFill>
                <a:srgbClr val="CA223A"/>
              </a:solidFill>
              <a:latin typeface="Arial"/>
              <a:cs typeface="Arial"/>
            </a:endParaRPr>
          </a:p>
          <a:p>
            <a:pPr algn="dist">
              <a:lnSpc>
                <a:spcPct val="80000"/>
              </a:lnSpc>
              <a:defRPr/>
            </a:pPr>
            <a:r>
              <a:rPr lang="fr-FR" sz="2800" dirty="0">
                <a:solidFill>
                  <a:srgbClr val="000090"/>
                </a:solidFill>
                <a:latin typeface="Arial"/>
                <a:cs typeface="Arial"/>
              </a:rPr>
              <a:t>Programme</a:t>
            </a:r>
          </a:p>
          <a:p>
            <a:pPr algn="dist">
              <a:lnSpc>
                <a:spcPct val="80000"/>
              </a:lnSpc>
              <a:defRPr/>
            </a:pPr>
            <a:r>
              <a:rPr lang="fr-FR" sz="2800" dirty="0">
                <a:solidFill>
                  <a:srgbClr val="000090"/>
                </a:solidFill>
                <a:latin typeface="Arial"/>
                <a:cs typeface="Arial"/>
              </a:rPr>
              <a:t>Evènements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F34A211-8D29-4896-A4DF-D290313E3143}"/>
              </a:ext>
            </a:extLst>
          </p:cNvPr>
          <p:cNvSpPr/>
          <p:nvPr/>
        </p:nvSpPr>
        <p:spPr>
          <a:xfrm>
            <a:off x="15428" y="4132263"/>
            <a:ext cx="1068705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102" name="Text Box 34">
            <a:extLst>
              <a:ext uri="{FF2B5EF4-FFF2-40B4-BE49-F238E27FC236}">
                <a16:creationId xmlns="" xmlns:a16="http://schemas.microsoft.com/office/drawing/2014/main" id="{9E0682BF-673A-4C6C-B2A1-A51C7FB8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4494213"/>
            <a:ext cx="45370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Nos évènements …</a:t>
            </a:r>
          </a:p>
          <a:p>
            <a:pPr algn="just">
              <a:spcBef>
                <a:spcPts val="6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Un lieu de rencontre privilégié pour échanger et partager autour du management de la Qualité et de la Performance</a:t>
            </a:r>
          </a:p>
          <a:p>
            <a:pPr algn="just">
              <a:spcBef>
                <a:spcPts val="12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Qui est concerné ?</a:t>
            </a:r>
          </a:p>
          <a:p>
            <a:pPr algn="just">
              <a:spcBef>
                <a:spcPts val="3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Dirigeants, Fonction Qualité, Experts, Etudiants, ….</a:t>
            </a:r>
          </a:p>
          <a:p>
            <a:pPr algn="just">
              <a:spcBef>
                <a:spcPts val="12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Notre ambition : </a:t>
            </a:r>
          </a:p>
          <a:p>
            <a:pPr algn="just" eaLnBrk="1" hangingPunct="1">
              <a:spcBef>
                <a:spcPts val="3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Contribuer à améliorer la performance des organisations en favorisant le partage des bonnes pratiques de management de la Qualité et l’échange avec des experts.</a:t>
            </a:r>
          </a:p>
        </p:txBody>
      </p:sp>
      <p:sp>
        <p:nvSpPr>
          <p:cNvPr id="36" name="Rogner un rectangle à un seul coin 35">
            <a:extLst>
              <a:ext uri="{FF2B5EF4-FFF2-40B4-BE49-F238E27FC236}">
                <a16:creationId xmlns="" xmlns:a16="http://schemas.microsoft.com/office/drawing/2014/main" id="{FA6A1F1B-0AD3-48DE-91B3-98DE569C58B0}"/>
              </a:ext>
            </a:extLst>
          </p:cNvPr>
          <p:cNvSpPr/>
          <p:nvPr/>
        </p:nvSpPr>
        <p:spPr>
          <a:xfrm>
            <a:off x="5343965" y="198603"/>
            <a:ext cx="5271641" cy="6957044"/>
          </a:xfrm>
          <a:prstGeom prst="snip1Rect">
            <a:avLst/>
          </a:prstGeom>
          <a:solidFill>
            <a:schemeClr val="bg1"/>
          </a:solidFill>
          <a:ln w="1270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b="1" dirty="0"/>
              <a:t>Visites d’entreprises</a:t>
            </a:r>
          </a:p>
          <a:p>
            <a:r>
              <a:rPr lang="fr-FR" dirty="0"/>
              <a:t>Les visites d’entreprises s’inscrivent dans le cadre du </a:t>
            </a:r>
            <a:r>
              <a:rPr lang="fr-FR" b="1" dirty="0"/>
              <a:t>Printemps de la Qualité : </a:t>
            </a:r>
            <a:r>
              <a:rPr lang="fr-FR" dirty="0"/>
              <a:t>Il s’agit d’un cycle de témoignages en entreprises qui permet d’aborder de façon pragmatique </a:t>
            </a:r>
            <a:r>
              <a:rPr lang="fr-FR" sz="1100" dirty="0"/>
              <a:t>un</a:t>
            </a:r>
            <a:r>
              <a:rPr lang="fr-FR" dirty="0"/>
              <a:t> thème sur la Qualité selon plusieurs aspects, présentés au sein de l’entreprise témoin.</a:t>
            </a:r>
          </a:p>
        </p:txBody>
      </p:sp>
      <p:pic>
        <p:nvPicPr>
          <p:cNvPr id="4104" name="Image 11" descr="Q-seul.ai">
            <a:extLst>
              <a:ext uri="{FF2B5EF4-FFF2-40B4-BE49-F238E27FC236}">
                <a16:creationId xmlns="" xmlns:a16="http://schemas.microsoft.com/office/drawing/2014/main" id="{4B6F7320-EA26-4B9E-9385-8F8F1A14C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7010400"/>
            <a:ext cx="444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52">
            <a:extLst>
              <a:ext uri="{FF2B5EF4-FFF2-40B4-BE49-F238E27FC236}">
                <a16:creationId xmlns="" xmlns:a16="http://schemas.microsoft.com/office/drawing/2014/main" id="{644363DE-11D7-4893-9CE6-9151A3F1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7226300"/>
            <a:ext cx="64150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AFQP Occitanie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 </a:t>
            </a:r>
            <a:r>
              <a:rPr lang="en-US" altLang="fr-FR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tél</a:t>
            </a:r>
            <a:r>
              <a:rPr lang="en-US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 07 82 19 94 02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|www.afqp-occitanie.org | mail : 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contact@afqp-occitanie.org</a:t>
            </a:r>
            <a:endParaRPr lang="fr-FR" alt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10" name="Rectangle 6">
            <a:extLst>
              <a:ext uri="{FF2B5EF4-FFF2-40B4-BE49-F238E27FC236}">
                <a16:creationId xmlns="" xmlns:a16="http://schemas.microsoft.com/office/drawing/2014/main" id="{0707E640-4398-486D-84D8-70E78E90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551" y="5231276"/>
            <a:ext cx="35905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defTabSz="914400" eaLnBrk="1" hangingPunct="1"/>
            <a:r>
              <a:rPr lang="fr-FR" altLang="fr-FR" sz="1200" b="1" dirty="0" err="1" smtClean="0">
                <a:solidFill>
                  <a:srgbClr val="CA223A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Webconférences</a:t>
            </a:r>
            <a:r>
              <a:rPr lang="fr-FR" altLang="fr-FR" sz="1200" b="1" dirty="0" smtClean="0">
                <a:solidFill>
                  <a:srgbClr val="CA223A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</a:t>
            </a:r>
            <a:r>
              <a:rPr lang="fr-FR" altLang="fr-FR" sz="12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Qualité &amp; </a:t>
            </a:r>
            <a:r>
              <a:rPr lang="fr-FR" altLang="fr-FR" sz="1200" b="1" dirty="0" smtClean="0">
                <a:solidFill>
                  <a:srgbClr val="CA223A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Performance </a:t>
            </a:r>
            <a:r>
              <a:rPr lang="fr-FR" altLang="fr-FR" sz="1200" dirty="0" smtClean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(*)</a:t>
            </a:r>
            <a:endParaRPr lang="fr-FR" altLang="fr-FR" sz="1200" b="1" dirty="0">
              <a:solidFill>
                <a:srgbClr val="CA223A"/>
              </a:solidFill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pPr algn="just" defTabSz="914400" eaLnBrk="1" hangingPunct="1"/>
            <a:r>
              <a:rPr lang="fr-FR" altLang="fr-FR" sz="1100" dirty="0">
                <a:latin typeface="Century Gothic" panose="020B0502020202020204" pitchFamily="34" charset="0"/>
                <a:cs typeface="Levenim MT" panose="02010502060101010101" pitchFamily="2" charset="-79"/>
              </a:rPr>
              <a:t>D’une durée de 2 heures, ils s’inscrivent dans le prolongement du Forum Qualité &amp; Performance et ont pour objectif d’approfondir les sujets  abordés lors du Forum.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5C072A7-FFE2-4EF2-88EC-DE4460D4EE95}"/>
              </a:ext>
            </a:extLst>
          </p:cNvPr>
          <p:cNvSpPr/>
          <p:nvPr/>
        </p:nvSpPr>
        <p:spPr>
          <a:xfrm>
            <a:off x="9720622" y="5565141"/>
            <a:ext cx="209098" cy="113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124AE1E-40D3-4616-8256-08A655F4698B}"/>
              </a:ext>
            </a:extLst>
          </p:cNvPr>
          <p:cNvSpPr/>
          <p:nvPr/>
        </p:nvSpPr>
        <p:spPr>
          <a:xfrm>
            <a:off x="5454650" y="6650351"/>
            <a:ext cx="48887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1" hangingPunct="1"/>
            <a:r>
              <a:rPr lang="fr-FR" altLang="fr-FR" sz="1050" i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(*) Evènements organisés avec la délégation Occitanie du groupe AFNOR,  </a:t>
            </a:r>
            <a:r>
              <a:rPr lang="fr-FR" altLang="fr-FR" sz="1050" i="1" dirty="0">
                <a:latin typeface="Century Gothic" panose="020B0502020202020204" pitchFamily="34" charset="0"/>
                <a:cs typeface="Levenim MT" panose="02010502060101010101" pitchFamily="2" charset="-79"/>
              </a:rPr>
              <a:t>la CCI Toulouse Haute </a:t>
            </a:r>
            <a:r>
              <a:rPr lang="fr-FR" altLang="fr-FR" sz="1050" i="1" dirty="0" smtClean="0">
                <a:latin typeface="Century Gothic" panose="020B0502020202020204" pitchFamily="34" charset="0"/>
                <a:cs typeface="Levenim MT" panose="02010502060101010101" pitchFamily="2" charset="-79"/>
              </a:rPr>
              <a:t>Garonne et TBS Education</a:t>
            </a:r>
            <a:endParaRPr lang="fr-FR" altLang="fr-FR" sz="1050" i="1" dirty="0">
              <a:latin typeface="Century Gothic" panose="020B0502020202020204" pitchFamily="34" charset="0"/>
              <a:cs typeface="Levenim MT" panose="02010502060101010101" pitchFamily="2" charset="-79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428551" y="3882746"/>
            <a:ext cx="5012149" cy="1151735"/>
            <a:chOff x="5413326" y="3882715"/>
            <a:chExt cx="5012149" cy="1151735"/>
          </a:xfrm>
        </p:grpSpPr>
        <p:sp>
          <p:nvSpPr>
            <p:cNvPr id="5132" name="Rectangle 6">
              <a:extLst>
                <a:ext uri="{FF2B5EF4-FFF2-40B4-BE49-F238E27FC236}">
                  <a16:creationId xmlns="" xmlns:a16="http://schemas.microsoft.com/office/drawing/2014/main" id="{C991B2E4-5BB4-40BF-9E62-C5427CDCF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326" y="3882715"/>
              <a:ext cx="3355898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177800" indent="-1778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2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Forum </a:t>
              </a:r>
              <a:r>
                <a:rPr lang="fr-FR" altLang="fr-FR" sz="12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Qualité &amp; Performance </a:t>
              </a:r>
              <a:r>
                <a:rPr lang="fr-FR" altLang="fr-FR" sz="12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Occitanie </a:t>
              </a:r>
              <a:r>
                <a:rPr lang="fr-FR" altLang="fr-FR" sz="1000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(*)</a:t>
              </a:r>
              <a:endParaRPr lang="fr-FR" altLang="fr-FR" sz="1000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endParaRP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Une journée entièrement dédiée à la qualité et rythmée par des conférences et des ateliers   durant  lesquels  experts,   dirigeants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D18DC0DC-6EE7-473D-9DD6-F45D17A1CCB3}"/>
                </a:ext>
              </a:extLst>
            </p:cNvPr>
            <p:cNvSpPr/>
            <p:nvPr/>
          </p:nvSpPr>
          <p:spPr>
            <a:xfrm>
              <a:off x="5413326" y="4603563"/>
              <a:ext cx="48609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fonction qualité, etc. … partagent leurs visions de la qualité et leurs retours d’expérience. </a:t>
              </a:r>
            </a:p>
          </p:txBody>
        </p:sp>
        <p:pic>
          <p:nvPicPr>
            <p:cNvPr id="26" name="Image 25" descr="C:\Users\OGI\AppData\Local\Microsoft\Windows\INetCache\Content.Word\Forum-qualite-performance-occitanie-4C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03575" y="4054304"/>
              <a:ext cx="1521900" cy="5585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oupe 7"/>
          <p:cNvGrpSpPr/>
          <p:nvPr/>
        </p:nvGrpSpPr>
        <p:grpSpPr>
          <a:xfrm>
            <a:off x="5454650" y="586062"/>
            <a:ext cx="4938713" cy="2816156"/>
            <a:chOff x="5420740" y="350946"/>
            <a:chExt cx="4938713" cy="2816156"/>
          </a:xfrm>
        </p:grpSpPr>
        <p:sp>
          <p:nvSpPr>
            <p:cNvPr id="5126" name="Rectangle 6">
              <a:extLst>
                <a:ext uri="{FF2B5EF4-FFF2-40B4-BE49-F238E27FC236}">
                  <a16:creationId xmlns="" xmlns:a16="http://schemas.microsoft.com/office/drawing/2014/main" id="{F115D4D7-78A6-4AB0-8BCC-DB0BB8F04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740" y="350946"/>
              <a:ext cx="4938713" cy="2816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2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Conférences 5à7 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 smtClean="0">
                  <a:latin typeface="Century Gothic" panose="020B0502020202020204" pitchFamily="34" charset="0"/>
                  <a:cs typeface="Levenim MT" pitchFamily="2" charset="-79"/>
                </a:rPr>
                <a:t>Animations de 2 heures (en présentiel ou à distance) consacrées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 smtClean="0">
                  <a:latin typeface="Century Gothic" panose="020B0502020202020204" pitchFamily="34" charset="0"/>
                  <a:cs typeface="Levenim MT" pitchFamily="2" charset="-79"/>
                </a:rPr>
                <a:t>à </a:t>
              </a: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la thématique Qualité &amp; performance : interventions d’experts, présentations d’outils et méthodes , retours d’expériences, témoignages d’entreprises, </a:t>
              </a:r>
            </a:p>
            <a:p>
              <a:pPr algn="just" defTabSz="914400" eaLnBrk="1" hangingPunct="1">
                <a:defRPr/>
              </a:pP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2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Colloques</a:t>
              </a:r>
              <a:endParaRPr lang="fr-FR" altLang="fr-FR" sz="12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endParaRP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Evènements de grande audience, en présentiel, organisés sur une demi journée, autour d’exposés, de témoignages et d’interventions des acteurs du développement économique</a:t>
              </a:r>
              <a:r>
                <a:rPr lang="fr-FR" altLang="fr-FR" sz="1100" dirty="0" smtClean="0">
                  <a:latin typeface="Century Gothic" panose="020B0502020202020204" pitchFamily="34" charset="0"/>
                  <a:cs typeface="Levenim MT" pitchFamily="2" charset="-79"/>
                </a:rPr>
                <a:t>.</a:t>
              </a:r>
            </a:p>
            <a:p>
              <a:pPr algn="just" defTabSz="914400" eaLnBrk="1" hangingPunct="1">
                <a:defRPr/>
              </a:pP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2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Visites d’entreprises</a:t>
              </a:r>
              <a:endParaRPr lang="fr-FR" altLang="fr-FR" sz="12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endParaRPr>
            </a:p>
            <a:p>
              <a:pPr algn="just" defTabSz="914400" eaLnBrk="1" hangingPunct="1">
                <a:defRPr/>
              </a:pPr>
              <a:r>
                <a:rPr lang="fr-FR" sz="1100" dirty="0">
                  <a:latin typeface="Century Gothic" panose="020B0502020202020204" pitchFamily="34" charset="0"/>
                  <a:cs typeface="Levenim MT" pitchFamily="2" charset="-79"/>
                </a:rPr>
                <a:t>Rencontres qui s’articulent autour de témoignages « sur le terrain » pour aborder de façon pragmatique un thème sur la Qualité et pour vous faire découvrir leur environnement.</a:t>
              </a: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</p:txBody>
        </p:sp>
        <p:pic>
          <p:nvPicPr>
            <p:cNvPr id="4112" name="Image 47">
              <a:extLst>
                <a:ext uri="{FF2B5EF4-FFF2-40B4-BE49-F238E27FC236}">
                  <a16:creationId xmlns="" xmlns:a16="http://schemas.microsoft.com/office/drawing/2014/main" id="{D16A2ED9-FA0E-4E49-AB7A-35EC92210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508" y="414296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Image 47">
              <a:extLst>
                <a:ext uri="{FF2B5EF4-FFF2-40B4-BE49-F238E27FC236}">
                  <a16:creationId xmlns="" xmlns:a16="http://schemas.microsoft.com/office/drawing/2014/main" id="{3DD210FF-5B44-4333-9DBE-4C0490F12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509" y="1477815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age 47">
              <a:extLst>
                <a:ext uri="{FF2B5EF4-FFF2-40B4-BE49-F238E27FC236}">
                  <a16:creationId xmlns="" xmlns:a16="http://schemas.microsoft.com/office/drawing/2014/main" id="{426419A0-7DAD-4B49-8580-566C7E152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741" y="2340471"/>
              <a:ext cx="170732" cy="172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9381716F-C147-5EAE-A5E3-BAF2497C68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5" y="667023"/>
            <a:ext cx="4554612" cy="1542000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DD2F0A99-C5F0-844C-D0A1-BF95B4CAB5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895" y="5508739"/>
            <a:ext cx="1558684" cy="56177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77736" y="3461675"/>
            <a:ext cx="5182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- - - -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F9F061BB-959F-4C4F-9FD0-643B132FA303}"/>
              </a:ext>
            </a:extLst>
          </p:cNvPr>
          <p:cNvSpPr/>
          <p:nvPr/>
        </p:nvSpPr>
        <p:spPr>
          <a:xfrm>
            <a:off x="-21262" y="7102712"/>
            <a:ext cx="10714661" cy="458023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5153" name="Image 11" descr="Q-seul.ai">
            <a:extLst>
              <a:ext uri="{FF2B5EF4-FFF2-40B4-BE49-F238E27FC236}">
                <a16:creationId xmlns="" xmlns:a16="http://schemas.microsoft.com/office/drawing/2014/main" id="{BA79BB81-4FBE-4B63-89C7-F508A686D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066983"/>
            <a:ext cx="444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06A0480-289E-48C0-9C18-7B1F644D59CD}"/>
              </a:ext>
            </a:extLst>
          </p:cNvPr>
          <p:cNvSpPr/>
          <p:nvPr/>
        </p:nvSpPr>
        <p:spPr>
          <a:xfrm>
            <a:off x="481307" y="227747"/>
            <a:ext cx="2226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LES CONFERENCES 5 à 7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27670" y="528496"/>
            <a:ext cx="4187043" cy="32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/>
          <p:cNvGrpSpPr/>
          <p:nvPr/>
        </p:nvGrpSpPr>
        <p:grpSpPr>
          <a:xfrm>
            <a:off x="389461" y="1686194"/>
            <a:ext cx="4225252" cy="723275"/>
            <a:chOff x="301317" y="4616325"/>
            <a:chExt cx="4225252" cy="723275"/>
          </a:xfrm>
        </p:grpSpPr>
        <p:pic>
          <p:nvPicPr>
            <p:cNvPr id="88" name="Image 47">
              <a:extLst>
                <a:ext uri="{FF2B5EF4-FFF2-40B4-BE49-F238E27FC236}">
                  <a16:creationId xmlns=""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317" y="4700874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Rectangle 27">
              <a:extLst>
                <a:ext uri="{FF2B5EF4-FFF2-40B4-BE49-F238E27FC236}">
                  <a16:creationId xmlns=""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72" y="4616325"/>
              <a:ext cx="4004497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Avril</a:t>
              </a:r>
            </a:p>
            <a:p>
              <a:pPr algn="just">
                <a:spcBef>
                  <a:spcPts val="600"/>
                </a:spcBef>
              </a:pP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Total </a:t>
              </a:r>
              <a:r>
                <a:rPr lang="fr-FR" altLang="fr-FR" sz="12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confiance </a:t>
              </a:r>
              <a:r>
                <a:rPr lang="fr-FR" sz="12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entre générations, comment régénérer la performance de votre </a:t>
              </a: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entreprise</a:t>
              </a:r>
              <a:endParaRPr lang="fr-FR" alt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426985" y="762961"/>
            <a:ext cx="4187729" cy="723275"/>
            <a:chOff x="255810" y="1637589"/>
            <a:chExt cx="4187729" cy="723275"/>
          </a:xfrm>
        </p:grpSpPr>
        <p:sp>
          <p:nvSpPr>
            <p:cNvPr id="50" name="Rectangle 26">
              <a:extLst>
                <a:ext uri="{FF2B5EF4-FFF2-40B4-BE49-F238E27FC236}">
                  <a16:creationId xmlns=""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55" y="1637589"/>
              <a:ext cx="4023284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Février</a:t>
              </a:r>
            </a:p>
            <a:p>
              <a:pPr lvl="0" algn="just">
                <a:spcBef>
                  <a:spcPts val="600"/>
                </a:spcBef>
              </a:pP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Prix </a:t>
              </a:r>
              <a:r>
                <a:rPr lang="fr-FR" sz="12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Régionaux Qualité et EFQM : se challenger pour progresser autrement !</a:t>
              </a:r>
            </a:p>
          </p:txBody>
        </p:sp>
        <p:pic>
          <p:nvPicPr>
            <p:cNvPr id="57" name="Image 47">
              <a:extLst>
                <a:ext uri="{FF2B5EF4-FFF2-40B4-BE49-F238E27FC236}">
                  <a16:creationId xmlns=""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810" y="1722643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5" name="Connecteur droit 24"/>
          <p:cNvCxnSpPr/>
          <p:nvPr/>
        </p:nvCxnSpPr>
        <p:spPr>
          <a:xfrm>
            <a:off x="4986660" y="625968"/>
            <a:ext cx="0" cy="6355466"/>
          </a:xfrm>
          <a:prstGeom prst="line">
            <a:avLst/>
          </a:prstGeom>
          <a:ln>
            <a:solidFill>
              <a:srgbClr val="E300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/>
          <p:cNvGrpSpPr/>
          <p:nvPr/>
        </p:nvGrpSpPr>
        <p:grpSpPr>
          <a:xfrm>
            <a:off x="378148" y="4572719"/>
            <a:ext cx="4185332" cy="723275"/>
            <a:chOff x="243818" y="1777217"/>
            <a:chExt cx="4279023" cy="723275"/>
          </a:xfrm>
        </p:grpSpPr>
        <p:sp>
          <p:nvSpPr>
            <p:cNvPr id="47" name="Rectangle 26">
              <a:extLst>
                <a:ext uri="{FF2B5EF4-FFF2-40B4-BE49-F238E27FC236}">
                  <a16:creationId xmlns=""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72" y="1777217"/>
              <a:ext cx="4092969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Juillet</a:t>
              </a:r>
              <a:endParaRPr lang="fr-FR" sz="12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  <a:p>
              <a:pPr lvl="0" algn="just">
                <a:spcBef>
                  <a:spcPts val="600"/>
                </a:spcBef>
              </a:pP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Excellence </a:t>
              </a:r>
              <a:r>
                <a:rPr lang="fr-FR" sz="12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opérationnelle </a:t>
              </a: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: les démarches pour booster votre organisation </a:t>
              </a:r>
              <a:endParaRPr 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49" name="Image 47">
              <a:extLst>
                <a:ext uri="{FF2B5EF4-FFF2-40B4-BE49-F238E27FC236}">
                  <a16:creationId xmlns=""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18" y="1843751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Text Box 52">
            <a:extLst>
              <a:ext uri="{FF2B5EF4-FFF2-40B4-BE49-F238E27FC236}">
                <a16:creationId xmlns="" xmlns:a16="http://schemas.microsoft.com/office/drawing/2014/main" id="{644363DE-11D7-4893-9CE6-9151A3F1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092" y="7152368"/>
            <a:ext cx="64150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AFQP Occitanie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 </a:t>
            </a:r>
            <a:r>
              <a:rPr lang="en-US" altLang="fr-FR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tél</a:t>
            </a:r>
            <a:r>
              <a:rPr lang="en-US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 07 82 19 94 02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|www.afqp-occitanie.org | mail : 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contact@afqp-occitanie.org</a:t>
            </a:r>
            <a:endParaRPr lang="fr-FR" alt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3" name="Groupe 82"/>
          <p:cNvGrpSpPr/>
          <p:nvPr/>
        </p:nvGrpSpPr>
        <p:grpSpPr>
          <a:xfrm>
            <a:off x="344718" y="5495374"/>
            <a:ext cx="4482143" cy="723275"/>
            <a:chOff x="294935" y="5936342"/>
            <a:chExt cx="4482143" cy="723275"/>
          </a:xfrm>
        </p:grpSpPr>
        <p:sp>
          <p:nvSpPr>
            <p:cNvPr id="84" name="Rectangle 27">
              <a:extLst>
                <a:ext uri="{FF2B5EF4-FFF2-40B4-BE49-F238E27FC236}">
                  <a16:creationId xmlns=""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36" y="5936342"/>
              <a:ext cx="4244442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Sept</a:t>
              </a:r>
              <a:endParaRPr lang="fr-FR" altLang="fr-FR" sz="12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  <a:p>
              <a:pPr algn="just">
                <a:spcBef>
                  <a:spcPts val="600"/>
                </a:spcBef>
              </a:pP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Agir et communiquer en situation de </a:t>
              </a: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crise</a:t>
              </a:r>
            </a:p>
            <a:p>
              <a:pPr algn="just">
                <a:spcBef>
                  <a:spcPts val="0"/>
                </a:spcBef>
              </a:pP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Adopter </a:t>
              </a: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la bonne </a:t>
              </a: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approche </a:t>
              </a: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avec l’</a:t>
              </a:r>
              <a:r>
                <a:rPr lang="fr-FR" alt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ISO 22301</a:t>
              </a:r>
              <a:endParaRPr lang="fr-FR" alt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85" name="Image 47">
              <a:extLst>
                <a:ext uri="{FF2B5EF4-FFF2-40B4-BE49-F238E27FC236}">
                  <a16:creationId xmlns=""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935" y="6029059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e 65">
            <a:extLst>
              <a:ext uri="{FF2B5EF4-FFF2-40B4-BE49-F238E27FC236}">
                <a16:creationId xmlns="" xmlns:a16="http://schemas.microsoft.com/office/drawing/2014/main" id="{A24713D6-EE41-47AF-B87D-79651E7F8C26}"/>
              </a:ext>
            </a:extLst>
          </p:cNvPr>
          <p:cNvGrpSpPr/>
          <p:nvPr/>
        </p:nvGrpSpPr>
        <p:grpSpPr>
          <a:xfrm>
            <a:off x="388028" y="3578499"/>
            <a:ext cx="4166585" cy="723275"/>
            <a:chOff x="294935" y="5956548"/>
            <a:chExt cx="4166585" cy="723275"/>
          </a:xfrm>
        </p:grpSpPr>
        <p:sp>
          <p:nvSpPr>
            <p:cNvPr id="67" name="Rectangle 27">
              <a:extLst>
                <a:ext uri="{FF2B5EF4-FFF2-40B4-BE49-F238E27FC236}">
                  <a16:creationId xmlns="" xmlns:a16="http://schemas.microsoft.com/office/drawing/2014/main" id="{17B42D99-5459-48A0-92F5-D4C91D8A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66" y="5956548"/>
              <a:ext cx="3916654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Juin</a:t>
              </a:r>
            </a:p>
            <a:p>
              <a:pPr algn="just">
                <a:spcBef>
                  <a:spcPts val="600"/>
                </a:spcBef>
              </a:pP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Prendre le leadership avec la qualité : paroles de dirigeants</a:t>
              </a:r>
              <a:endParaRPr 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68" name="Image 47">
              <a:extLst>
                <a:ext uri="{FF2B5EF4-FFF2-40B4-BE49-F238E27FC236}">
                  <a16:creationId xmlns="" xmlns:a16="http://schemas.microsoft.com/office/drawing/2014/main" id="{7C732185-72C6-4E4D-9C6F-FA29C30D2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935" y="604090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3" name="Groupe 72"/>
          <p:cNvGrpSpPr/>
          <p:nvPr/>
        </p:nvGrpSpPr>
        <p:grpSpPr>
          <a:xfrm>
            <a:off x="373494" y="2628502"/>
            <a:ext cx="4315398" cy="723275"/>
            <a:chOff x="255810" y="1472680"/>
            <a:chExt cx="4315398" cy="723275"/>
          </a:xfrm>
        </p:grpSpPr>
        <p:sp>
          <p:nvSpPr>
            <p:cNvPr id="74" name="Rectangle 26">
              <a:extLst>
                <a:ext uri="{FF2B5EF4-FFF2-40B4-BE49-F238E27FC236}">
                  <a16:creationId xmlns=""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33" y="1472680"/>
              <a:ext cx="4076775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200" b="1" dirty="0" smtClean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Mai</a:t>
              </a:r>
            </a:p>
            <a:p>
              <a:pPr lvl="0" algn="just">
                <a:spcBef>
                  <a:spcPts val="600"/>
                </a:spcBef>
              </a:pPr>
              <a:r>
                <a:rPr lang="fr-FR" sz="1200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Quand l’intelligence artificielle se met au service de la qualité</a:t>
              </a:r>
              <a:endParaRPr 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75" name="Image 47">
              <a:extLst>
                <a:ext uri="{FF2B5EF4-FFF2-40B4-BE49-F238E27FC236}">
                  <a16:creationId xmlns=""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810" y="1557735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ZoneTexte 51">
            <a:extLst>
              <a:ext uri="{FF2B5EF4-FFF2-40B4-BE49-F238E27FC236}">
                <a16:creationId xmlns="" xmlns:a16="http://schemas.microsoft.com/office/drawing/2014/main" id="{BE2F213F-F3E1-8BAC-5480-9D5083D6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15" y="6339928"/>
            <a:ext cx="40887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100" b="1" dirty="0" smtClean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Octobre</a:t>
            </a:r>
            <a:endParaRPr lang="fr-FR" altLang="fr-FR" sz="1100" dirty="0">
              <a:solidFill>
                <a:srgbClr val="C00000"/>
              </a:solidFill>
              <a:latin typeface="Century Gothic" panose="020B0502020202020204" pitchFamily="34" charset="0"/>
              <a:cs typeface="Levenim MT" panose="02010502060101010101" pitchFamily="2" charset="-79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fr-FR" alt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Qualité et sécurité de l’information : quelles synergies entre les démarches </a:t>
            </a:r>
            <a:r>
              <a:rPr lang="fr-FR" altLang="fr-FR" sz="1200" dirty="0" smtClean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ISO 9001 </a:t>
            </a:r>
            <a:r>
              <a:rPr lang="fr-FR" altLang="fr-FR" sz="12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et </a:t>
            </a:r>
            <a:r>
              <a:rPr lang="fr-FR" altLang="fr-FR" sz="1200" dirty="0" smtClean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ISO 27001</a:t>
            </a:r>
            <a:endParaRPr lang="fr-FR" altLang="fr-FR" sz="1200" dirty="0">
              <a:solidFill>
                <a:srgbClr val="C00000"/>
              </a:solidFill>
              <a:latin typeface="Century Gothic" panose="020B0502020202020204" pitchFamily="34" charset="0"/>
              <a:cs typeface="Levenim MT" panose="02010502060101010101" pitchFamily="2" charset="-79"/>
            </a:endParaRPr>
          </a:p>
        </p:txBody>
      </p:sp>
      <p:grpSp>
        <p:nvGrpSpPr>
          <p:cNvPr id="5152" name="Groupe 5151"/>
          <p:cNvGrpSpPr/>
          <p:nvPr/>
        </p:nvGrpSpPr>
        <p:grpSpPr>
          <a:xfrm>
            <a:off x="5099898" y="5437182"/>
            <a:ext cx="5061243" cy="1489476"/>
            <a:chOff x="5227433" y="665343"/>
            <a:chExt cx="4959652" cy="1489476"/>
          </a:xfrm>
        </p:grpSpPr>
        <p:sp>
          <p:nvSpPr>
            <p:cNvPr id="8" name="ZoneTexte 7"/>
            <p:cNvSpPr txBox="1"/>
            <p:nvPr/>
          </p:nvSpPr>
          <p:spPr>
            <a:xfrm>
              <a:off x="6049248" y="850067"/>
              <a:ext cx="411726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RENCONTRE ADHERENTS</a:t>
              </a:r>
            </a:p>
            <a:p>
              <a:pPr algn="just"/>
              <a:r>
                <a:rPr lang="fr-FR" sz="1200" dirty="0">
                  <a:latin typeface="Century Gothic" panose="020B0502020202020204" pitchFamily="34" charset="0"/>
                </a:rPr>
                <a:t>Un moment </a:t>
              </a:r>
              <a:r>
                <a:rPr lang="fr-FR" sz="1200" dirty="0" smtClean="0">
                  <a:latin typeface="Century Gothic" panose="020B0502020202020204" pitchFamily="34" charset="0"/>
                </a:rPr>
                <a:t>convivial </a:t>
              </a:r>
              <a:r>
                <a:rPr lang="fr-FR" sz="1200" dirty="0">
                  <a:latin typeface="Century Gothic" panose="020B0502020202020204" pitchFamily="34" charset="0"/>
                </a:rPr>
                <a:t>pour échanger entre adhérents </a:t>
              </a:r>
              <a:r>
                <a:rPr lang="fr-FR" sz="1200" dirty="0" smtClean="0">
                  <a:latin typeface="Century Gothic" panose="020B0502020202020204" pitchFamily="34" charset="0"/>
                </a:rPr>
                <a:t>et avec l’ensemble de l’équipe de l’AFQP Occitanie.</a:t>
              </a:r>
            </a:p>
            <a:p>
              <a:pPr algn="just"/>
              <a:r>
                <a:rPr lang="fr-FR" sz="1200" dirty="0" smtClean="0">
                  <a:latin typeface="Century Gothic" panose="020B0502020202020204" pitchFamily="34" charset="0"/>
                </a:rPr>
                <a:t>Animation et réflexion collective sur la raison d’être de l’association et sur son développement</a:t>
              </a:r>
              <a:endParaRPr lang="fr-FR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5569039" y="665343"/>
              <a:ext cx="4618046" cy="1489476"/>
            </a:xfrm>
            <a:prstGeom prst="roundRect">
              <a:avLst/>
            </a:prstGeom>
            <a:noFill/>
            <a:ln>
              <a:solidFill>
                <a:srgbClr val="E300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336126" y="937116"/>
              <a:ext cx="737034" cy="8160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2" name="Image 11"/>
            <p:cNvPicPr/>
            <p:nvPr/>
          </p:nvPicPr>
          <p:blipFill>
            <a:blip r:embed="rId4"/>
            <a:stretch/>
          </p:blipFill>
          <p:spPr>
            <a:xfrm>
              <a:off x="5227433" y="1026216"/>
              <a:ext cx="722160" cy="7221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3" name="Image 47">
            <a:extLst>
              <a:ext uri="{FF2B5EF4-FFF2-40B4-BE49-F238E27FC236}">
                <a16:creationId xmlns="" xmlns:a16="http://schemas.microsoft.com/office/drawing/2014/main" id="{3FFBC1DC-3364-49D4-9E35-B881DE3B0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18" y="6449767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Connecteur droit 95"/>
          <p:cNvCxnSpPr/>
          <p:nvPr/>
        </p:nvCxnSpPr>
        <p:spPr>
          <a:xfrm flipV="1">
            <a:off x="5374928" y="516787"/>
            <a:ext cx="4940324" cy="20201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D06A0480-289E-48C0-9C18-7B1F644D59CD}"/>
              </a:ext>
            </a:extLst>
          </p:cNvPr>
          <p:cNvSpPr/>
          <p:nvPr/>
        </p:nvSpPr>
        <p:spPr>
          <a:xfrm>
            <a:off x="5413059" y="235576"/>
            <a:ext cx="24849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LES </a:t>
            </a:r>
            <a:r>
              <a:rPr lang="fr-FR" altLang="fr-FR" sz="1400" b="1" dirty="0" smtClean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GRANDS RENDEZ-VOUS</a:t>
            </a:r>
            <a:endParaRPr lang="fr-FR" altLang="fr-FR" sz="1400" b="1" dirty="0">
              <a:solidFill>
                <a:srgbClr val="CA223A"/>
              </a:solidFill>
              <a:latin typeface="Century Gothic" panose="020B0502020202020204" pitchFamily="34" charset="0"/>
              <a:cs typeface="Levenim MT" pitchFamily="2" charset="-79"/>
            </a:endParaRPr>
          </a:p>
        </p:txBody>
      </p:sp>
      <p:grpSp>
        <p:nvGrpSpPr>
          <p:cNvPr id="5154" name="Groupe 5153"/>
          <p:cNvGrpSpPr/>
          <p:nvPr/>
        </p:nvGrpSpPr>
        <p:grpSpPr>
          <a:xfrm>
            <a:off x="5082342" y="3762140"/>
            <a:ext cx="5071638" cy="1387911"/>
            <a:chOff x="5286675" y="2680752"/>
            <a:chExt cx="5071638" cy="1387911"/>
          </a:xfrm>
        </p:grpSpPr>
        <p:sp>
          <p:nvSpPr>
            <p:cNvPr id="95" name="Rectangle à coins arrondis 94"/>
            <p:cNvSpPr/>
            <p:nvPr/>
          </p:nvSpPr>
          <p:spPr>
            <a:xfrm>
              <a:off x="5716680" y="2680752"/>
              <a:ext cx="4618046" cy="1387911"/>
            </a:xfrm>
            <a:prstGeom prst="roundRect">
              <a:avLst/>
            </a:prstGeom>
            <a:noFill/>
            <a:ln>
              <a:solidFill>
                <a:srgbClr val="E300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00572" y="2867342"/>
              <a:ext cx="808142" cy="9688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="" xmlns:a16="http://schemas.microsoft.com/office/drawing/2014/main" id="{E5D17F4F-B7A1-A23D-AAFE-39068BD2300E}"/>
                </a:ext>
              </a:extLst>
            </p:cNvPr>
            <p:cNvGrpSpPr/>
            <p:nvPr/>
          </p:nvGrpSpPr>
          <p:grpSpPr>
            <a:xfrm>
              <a:off x="5286675" y="2940825"/>
              <a:ext cx="860579" cy="821906"/>
              <a:chOff x="-2948754" y="1297886"/>
              <a:chExt cx="2644625" cy="2741232"/>
            </a:xfrm>
          </p:grpSpPr>
          <p:pic>
            <p:nvPicPr>
              <p:cNvPr id="11" name="Image 10">
                <a:extLst>
                  <a:ext uri="{FF2B5EF4-FFF2-40B4-BE49-F238E27FC236}">
                    <a16:creationId xmlns="" xmlns:a16="http://schemas.microsoft.com/office/drawing/2014/main" id="{F0DFDC0A-48C0-47F4-AB1E-F3D9FA46D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948754" y="1297886"/>
                <a:ext cx="2644625" cy="2741232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id="{03D424BC-1A2B-E3CB-9250-FCC672ADF664}"/>
                  </a:ext>
                </a:extLst>
              </p:cNvPr>
              <p:cNvSpPr/>
              <p:nvPr/>
            </p:nvSpPr>
            <p:spPr>
              <a:xfrm>
                <a:off x="-1220654" y="2652412"/>
                <a:ext cx="446673" cy="3120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98" name="ZoneTexte 97"/>
            <p:cNvSpPr txBox="1"/>
            <p:nvPr/>
          </p:nvSpPr>
          <p:spPr>
            <a:xfrm>
              <a:off x="6241045" y="2769473"/>
              <a:ext cx="411726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REMISE DES PRIX QUALITE REGIONAUX 2024</a:t>
              </a:r>
            </a:p>
            <a:p>
              <a:r>
                <a:rPr lang="fr-FR" sz="1200" dirty="0" smtClean="0">
                  <a:latin typeface="Century Gothic" panose="020B0502020202020204" pitchFamily="34" charset="0"/>
                </a:rPr>
                <a:t>Candidatez au Prix qualité Occitanie pour valoriser vos pratiques exemplaires et le travail réaliser par vos équipes !</a:t>
              </a:r>
            </a:p>
            <a:p>
              <a:r>
                <a:rPr lang="fr-FR" sz="1200" dirty="0" smtClean="0">
                  <a:latin typeface="Century Gothic" panose="020B0502020202020204" pitchFamily="34" charset="0"/>
                </a:rPr>
                <a:t>Les Prix sont </a:t>
              </a:r>
              <a:r>
                <a:rPr lang="fr-FR" sz="1200" dirty="0" smtClean="0">
                  <a:latin typeface="Century Gothic" panose="020B0502020202020204" pitchFamily="34" charset="0"/>
                </a:rPr>
                <a:t>remis au cours du Forum Qualité &amp; Performance</a:t>
              </a:r>
              <a:endParaRPr lang="fr-FR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502385" y="834695"/>
            <a:ext cx="4628008" cy="2623620"/>
            <a:chOff x="5472592" y="1031660"/>
            <a:chExt cx="4628008" cy="2623620"/>
          </a:xfrm>
        </p:grpSpPr>
        <p:grpSp>
          <p:nvGrpSpPr>
            <p:cNvPr id="5155" name="Groupe 5154"/>
            <p:cNvGrpSpPr/>
            <p:nvPr/>
          </p:nvGrpSpPr>
          <p:grpSpPr>
            <a:xfrm>
              <a:off x="5472592" y="1031660"/>
              <a:ext cx="4628008" cy="2623620"/>
              <a:chOff x="5607702" y="4636299"/>
              <a:chExt cx="4628008" cy="2623620"/>
            </a:xfrm>
          </p:grpSpPr>
          <p:pic>
            <p:nvPicPr>
              <p:cNvPr id="7" name="Image 6">
                <a:extLst>
                  <a:ext uri="{FF2B5EF4-FFF2-40B4-BE49-F238E27FC236}">
                    <a16:creationId xmlns="" xmlns:a16="http://schemas.microsoft.com/office/drawing/2014/main" id="{F72883F0-E7B1-4ABE-9DD1-8603FA62F9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33721" y="6845968"/>
                <a:ext cx="684960" cy="346349"/>
              </a:xfrm>
              <a:prstGeom prst="rect">
                <a:avLst/>
              </a:prstGeom>
            </p:spPr>
          </p:pic>
          <p:pic>
            <p:nvPicPr>
              <p:cNvPr id="9" name="Image 8" descr="Une image contenant texte&#10;&#10;Description générée automatiquement">
                <a:extLst>
                  <a:ext uri="{FF2B5EF4-FFF2-40B4-BE49-F238E27FC236}">
                    <a16:creationId xmlns="" xmlns:a16="http://schemas.microsoft.com/office/drawing/2014/main" id="{36FD9846-E9CC-060C-0475-B8E135C9CF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01504" y="6926803"/>
                <a:ext cx="892172" cy="209636"/>
              </a:xfrm>
              <a:prstGeom prst="rect">
                <a:avLst/>
              </a:prstGeom>
            </p:spPr>
          </p:pic>
          <p:sp>
            <p:nvSpPr>
              <p:cNvPr id="94" name="Rectangle à coins arrondis 93"/>
              <p:cNvSpPr/>
              <p:nvPr/>
            </p:nvSpPr>
            <p:spPr>
              <a:xfrm>
                <a:off x="5607702" y="4984770"/>
                <a:ext cx="4628008" cy="2275149"/>
              </a:xfrm>
              <a:prstGeom prst="roundRect">
                <a:avLst/>
              </a:prstGeom>
              <a:noFill/>
              <a:ln>
                <a:solidFill>
                  <a:srgbClr val="E3005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571421" y="4782797"/>
                <a:ext cx="2660166" cy="45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90" name="Image 89" descr="C:\Users\OGI\AppData\Local\Microsoft\Windows\INetCache\Content.Word\Forum-qualite-performance-occitanie-4C.PN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7140" y="4636299"/>
                <a:ext cx="2385996" cy="91995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ZoneTexte 98"/>
              <p:cNvSpPr txBox="1"/>
              <p:nvPr/>
            </p:nvSpPr>
            <p:spPr>
              <a:xfrm>
                <a:off x="5717215" y="5899127"/>
                <a:ext cx="4314165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rgbClr val="CA223A"/>
                    </a:solidFill>
                    <a:latin typeface="Century Gothic" panose="020B0502020202020204" pitchFamily="34" charset="0"/>
                    <a:cs typeface="Levenim MT" pitchFamily="2" charset="-79"/>
                  </a:rPr>
                  <a:t>L’EVENEMENT MAJEUR DE LA QUALITE EN FRANCE</a:t>
                </a:r>
              </a:p>
              <a:p>
                <a:pPr algn="ctr"/>
                <a:r>
                  <a:rPr lang="fr-FR" sz="1200" dirty="0" smtClean="0">
                    <a:latin typeface="Century Gothic" panose="020B0502020202020204" pitchFamily="34" charset="0"/>
                  </a:rPr>
                  <a:t>2024 marquera les 10 ans de cet évènement qui a réunit depuis sa 1ère édition près de 1500 décideurs et représentants de la fonction Qualité  </a:t>
                </a:r>
                <a:endParaRPr lang="fr-FR" sz="1200" dirty="0"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100" name="Image 99"/>
              <p:cNvPicPr/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46412" y="6846962"/>
                <a:ext cx="314421" cy="301365"/>
              </a:xfrm>
              <a:prstGeom prst="rect">
                <a:avLst/>
              </a:prstGeom>
              <a:noFill/>
            </p:spPr>
          </p:pic>
          <p:pic>
            <p:nvPicPr>
              <p:cNvPr id="101" name="Image 100" descr="Une image contenant texte&#10;&#10;Description générée automatiquement">
                <a:extLst>
                  <a:ext uri="{FF2B5EF4-FFF2-40B4-BE49-F238E27FC236}">
                    <a16:creationId xmlns="" xmlns:a16="http://schemas.microsoft.com/office/drawing/2014/main" id="{9381716F-C147-5EAE-A5E3-BAF2497C6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47377" y="6919614"/>
                <a:ext cx="661667" cy="224013"/>
              </a:xfrm>
              <a:prstGeom prst="rect">
                <a:avLst/>
              </a:prstGeom>
            </p:spPr>
          </p:pic>
        </p:grp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xmlns="" id="{B2FC1BA1-6DAD-75C2-285D-277866BD42C7}"/>
                </a:ext>
              </a:extLst>
            </p:cNvPr>
            <p:cNvSpPr txBox="1"/>
            <p:nvPr/>
          </p:nvSpPr>
          <p:spPr>
            <a:xfrm>
              <a:off x="6610848" y="1954386"/>
              <a:ext cx="21741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6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Décembre 2024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</TotalTime>
  <Words>514</Words>
  <Application>Microsoft Office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Levenim MT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</dc:creator>
  <cp:lastModifiedBy>garcia patrice</cp:lastModifiedBy>
  <cp:revision>377</cp:revision>
  <cp:lastPrinted>2018-06-04T14:33:13Z</cp:lastPrinted>
  <dcterms:created xsi:type="dcterms:W3CDTF">2012-11-20T20:32:54Z</dcterms:created>
  <dcterms:modified xsi:type="dcterms:W3CDTF">2024-03-01T14:48:48Z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a0db4f-8132-447e-a8c4-20d2ba9b8ca1_Enabled">
    <vt:lpwstr>true</vt:lpwstr>
  </property>
  <property fmtid="{D5CDD505-2E9C-101B-9397-08002B2CF9AE}" pid="3" name="MSIP_Label_e8a0db4f-8132-447e-a8c4-20d2ba9b8ca1_SetDate">
    <vt:lpwstr>2021-01-11T11:42:22Z</vt:lpwstr>
  </property>
  <property fmtid="{D5CDD505-2E9C-101B-9397-08002B2CF9AE}" pid="4" name="MSIP_Label_e8a0db4f-8132-447e-a8c4-20d2ba9b8ca1_Method">
    <vt:lpwstr>Standard</vt:lpwstr>
  </property>
  <property fmtid="{D5CDD505-2E9C-101B-9397-08002B2CF9AE}" pid="5" name="MSIP_Label_e8a0db4f-8132-447e-a8c4-20d2ba9b8ca1_Name">
    <vt:lpwstr>GENERAL</vt:lpwstr>
  </property>
  <property fmtid="{D5CDD505-2E9C-101B-9397-08002B2CF9AE}" pid="6" name="MSIP_Label_e8a0db4f-8132-447e-a8c4-20d2ba9b8ca1_SiteId">
    <vt:lpwstr>3e6c416a-bb51-43e5-bb57-7e72d96922e9</vt:lpwstr>
  </property>
  <property fmtid="{D5CDD505-2E9C-101B-9397-08002B2CF9AE}" pid="7" name="MSIP_Label_e8a0db4f-8132-447e-a8c4-20d2ba9b8ca1_ActionId">
    <vt:lpwstr>5b8332a8-a96f-42a9-a5ad-a9ab37cbb3dd</vt:lpwstr>
  </property>
  <property fmtid="{D5CDD505-2E9C-101B-9397-08002B2CF9AE}" pid="8" name="MSIP_Label_e8a0db4f-8132-447e-a8c4-20d2ba9b8ca1_ContentBits">
    <vt:lpwstr>0</vt:lpwstr>
  </property>
</Properties>
</file>