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2"/>
    <p:sldId id="260" r:id="rId3"/>
  </p:sldIdLst>
  <p:sldSz cx="10693400" cy="7561263"/>
  <p:notesSz cx="6799263" cy="9929813"/>
  <p:defaultTextStyle>
    <a:defPPr>
      <a:defRPr lang="fr-FR"/>
    </a:defPPr>
    <a:lvl1pPr algn="l" defTabSz="995363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96888" indent="-39688" algn="l" defTabSz="995363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95363" indent="-80963" algn="l" defTabSz="995363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492250" indent="-120650" algn="l" defTabSz="995363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990725" indent="-161925" algn="l" defTabSz="995363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521415D9-36F7-43E2-AB2F-B90AF26B5E84}">
      <p14:sectionLst xmlns:p14="http://schemas.microsoft.com/office/powerpoint/2010/main">
        <p14:section name="Section par défaut" id="{37556CBC-DE30-4517-AEC3-21F90315D93F}">
          <p14:sldIdLst>
            <p14:sldId id="256"/>
          </p14:sldIdLst>
        </p14:section>
        <p14:section name="Section sans titre" id="{18FE8B3C-3AB9-4AE4-92D8-380190CD0D91}">
          <p14:sldIdLst>
            <p14:sldId id="26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382">
          <p15:clr>
            <a:srgbClr val="A4A3A4"/>
          </p15:clr>
        </p15:guide>
        <p15:guide id="2" pos="336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0"/>
    <a:srgbClr val="E3004A"/>
    <a:srgbClr val="E3005A"/>
    <a:srgbClr val="FF0066"/>
    <a:srgbClr val="FFFF00"/>
    <a:srgbClr val="F85208"/>
    <a:srgbClr val="E25B1E"/>
    <a:srgbClr val="000000"/>
    <a:srgbClr val="CA223A"/>
    <a:srgbClr val="A50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189" autoAdjust="0"/>
    <p:restoredTop sz="99623" autoAdjust="0"/>
  </p:normalViewPr>
  <p:slideViewPr>
    <p:cSldViewPr>
      <p:cViewPr varScale="1">
        <p:scale>
          <a:sx n="78" d="100"/>
          <a:sy n="78" d="100"/>
        </p:scale>
        <p:origin x="1651" y="53"/>
      </p:cViewPr>
      <p:guideLst>
        <p:guide orient="horz" pos="2382"/>
        <p:guide pos="33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1" d="100"/>
          <a:sy n="51" d="100"/>
        </p:scale>
        <p:origin x="1278" y="5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F9965C76-908E-4156-B7D4-55B717CCD9C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842" tIns="45921" rIns="91842" bIns="45921" rtlCol="0"/>
          <a:lstStyle>
            <a:lvl1pPr algn="l">
              <a:defRPr sz="1200"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A703CECA-6B78-4481-A2E1-F7EB38ACF10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1275" y="0"/>
            <a:ext cx="2946400" cy="496888"/>
          </a:xfrm>
          <a:prstGeom prst="rect">
            <a:avLst/>
          </a:prstGeom>
        </p:spPr>
        <p:txBody>
          <a:bodyPr vert="horz" lIns="91842" tIns="45921" rIns="91842" bIns="45921" rtlCol="0"/>
          <a:lstStyle>
            <a:lvl1pPr algn="r">
              <a:defRPr sz="120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8087A635-021B-4D6D-A6C7-935C87B026A5}" type="datetimeFigureOut">
              <a:rPr lang="fr-FR"/>
              <a:pPr>
                <a:defRPr/>
              </a:pPr>
              <a:t>13/02/2023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6E1674CB-7E5E-4E24-BC17-F2D19EBB7B5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32925"/>
            <a:ext cx="2946400" cy="496888"/>
          </a:xfrm>
          <a:prstGeom prst="rect">
            <a:avLst/>
          </a:prstGeom>
        </p:spPr>
        <p:txBody>
          <a:bodyPr vert="horz" lIns="91842" tIns="45921" rIns="91842" bIns="45921" rtlCol="0" anchor="b"/>
          <a:lstStyle>
            <a:lvl1pPr algn="l">
              <a:defRPr sz="1200"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02CDF4C6-8EE2-487C-AE83-18E9D4CB89E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1275" y="9432925"/>
            <a:ext cx="2946400" cy="496888"/>
          </a:xfrm>
          <a:prstGeom prst="rect">
            <a:avLst/>
          </a:prstGeom>
        </p:spPr>
        <p:txBody>
          <a:bodyPr vert="horz" wrap="square" lIns="91842" tIns="45921" rIns="91842" bIns="45921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3DAA3C59-4AD6-485A-99FB-E2E90DF032E0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8259147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A460F777-6BD8-4FEC-9632-79B03142067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5300"/>
          </a:xfrm>
          <a:prstGeom prst="rect">
            <a:avLst/>
          </a:prstGeom>
        </p:spPr>
        <p:txBody>
          <a:bodyPr vert="horz" lIns="91842" tIns="45921" rIns="91842" bIns="45921" rtlCol="0"/>
          <a:lstStyle>
            <a:lvl1pPr algn="l" defTabSz="1000071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AA0796EA-8F1E-41FB-A363-CC536A8B118B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51275" y="0"/>
            <a:ext cx="2946400" cy="495300"/>
          </a:xfrm>
          <a:prstGeom prst="rect">
            <a:avLst/>
          </a:prstGeom>
        </p:spPr>
        <p:txBody>
          <a:bodyPr vert="horz" lIns="91842" tIns="45921" rIns="91842" bIns="45921" rtlCol="0"/>
          <a:lstStyle>
            <a:lvl1pPr algn="r" defTabSz="1000071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6D85785-8BA6-4C78-BCD6-CE3EFC5560D0}" type="datetimeFigureOut">
              <a:rPr lang="fr-FR"/>
              <a:pPr>
                <a:defRPr/>
              </a:pPr>
              <a:t>13/02/2023</a:t>
            </a:fld>
            <a:endParaRPr lang="fr-FR"/>
          </a:p>
        </p:txBody>
      </p:sp>
      <p:sp>
        <p:nvSpPr>
          <p:cNvPr id="4" name="Espace réservé de l'image des diapositives 3">
            <a:extLst>
              <a:ext uri="{FF2B5EF4-FFF2-40B4-BE49-F238E27FC236}">
                <a16:creationId xmlns:a16="http://schemas.microsoft.com/office/drawing/2014/main" id="{6EB210A4-810A-456A-9D84-558DC6BAA8D1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766763" y="744538"/>
            <a:ext cx="5265737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842" tIns="45921" rIns="91842" bIns="45921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>
            <a:extLst>
              <a:ext uri="{FF2B5EF4-FFF2-40B4-BE49-F238E27FC236}">
                <a16:creationId xmlns:a16="http://schemas.microsoft.com/office/drawing/2014/main" id="{31DC4752-5258-45BE-BF87-4BB553AC1F9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40363" cy="4468812"/>
          </a:xfrm>
          <a:prstGeom prst="rect">
            <a:avLst/>
          </a:prstGeom>
        </p:spPr>
        <p:txBody>
          <a:bodyPr vert="horz" lIns="91842" tIns="45921" rIns="91842" bIns="45921" rtlCol="0"/>
          <a:lstStyle/>
          <a:p>
            <a:pPr lvl="0"/>
            <a:r>
              <a:rPr lang="fr-FR" noProof="0"/>
              <a:t>Modifiez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7E018709-F7E2-42E7-8F03-2938CB50FA0B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431338"/>
            <a:ext cx="2946400" cy="496887"/>
          </a:xfrm>
          <a:prstGeom prst="rect">
            <a:avLst/>
          </a:prstGeom>
        </p:spPr>
        <p:txBody>
          <a:bodyPr vert="horz" lIns="91842" tIns="45921" rIns="91842" bIns="45921" rtlCol="0" anchor="b"/>
          <a:lstStyle>
            <a:lvl1pPr algn="l" defTabSz="1000071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63E7572-71B1-47D1-BDE3-688E2E8C5CD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51275" y="9431338"/>
            <a:ext cx="2946400" cy="496887"/>
          </a:xfrm>
          <a:prstGeom prst="rect">
            <a:avLst/>
          </a:prstGeom>
        </p:spPr>
        <p:txBody>
          <a:bodyPr vert="horz" wrap="square" lIns="91842" tIns="45921" rIns="91842" bIns="45921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A735C3F4-9FDC-46A1-8711-BE066E7E71FE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42008332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95363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496888" algn="l" defTabSz="995363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995363" algn="l" defTabSz="995363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492250" algn="l" defTabSz="995363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1990725" algn="l" defTabSz="995363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489225" algn="l" defTabSz="99569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2987070" algn="l" defTabSz="99569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484916" algn="l" defTabSz="99569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3982761" algn="l" defTabSz="99569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802005" y="2348894"/>
            <a:ext cx="9089390" cy="1620771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604010" y="4284716"/>
            <a:ext cx="7485380" cy="193232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978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956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935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913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892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870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849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827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8EB0107-6A8A-430A-BDF8-267303A0E7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E1A87D-04AD-43FC-93A5-C9B71B42F90E}" type="datetimeFigureOut">
              <a:rPr lang="fr-FR"/>
              <a:pPr>
                <a:defRPr/>
              </a:pPr>
              <a:t>13/02/2023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5F56481-F3DB-498A-B8BE-95665952E4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DCDA929-3510-47A3-AA09-BB8B3328B8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9ACFA6-5F67-424B-8F9B-9244BBFCE3BD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46462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F93B8C8-E409-4961-9E8C-359F9391AA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5C9468-6E05-45BE-A232-8E71BD22C66F}" type="datetimeFigureOut">
              <a:rPr lang="fr-FR"/>
              <a:pPr>
                <a:defRPr/>
              </a:pPr>
              <a:t>13/02/2023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AC3F825-DA33-40A8-B9B4-4677966DBE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E790A43-42DF-47A6-B411-968285FE41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EB376A-6DA8-4D5C-B311-090620F24B35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6983454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398774" y="302803"/>
            <a:ext cx="2606517" cy="645157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79226" y="302803"/>
            <a:ext cx="7641326" cy="6451578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EE3B9CB-8407-4C40-BE0B-A8AC04CAE8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C33FCC-71EA-4442-8EFB-6F096E67F58C}" type="datetimeFigureOut">
              <a:rPr lang="fr-FR"/>
              <a:pPr>
                <a:defRPr/>
              </a:pPr>
              <a:t>13/02/2023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C9A0208-0975-4118-983A-D2BA342F37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F9D9C7E-9150-48F9-96EC-E647786B1B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30E5F4-388A-4077-9235-AFAA2FB228CB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6295872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39D57E2-C31E-4A37-9439-B87DE66791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C4A06E-6AC0-4D90-9FA8-579A5E7242D6}" type="datetimeFigureOut">
              <a:rPr lang="fr-FR"/>
              <a:pPr>
                <a:defRPr/>
              </a:pPr>
              <a:t>13/02/2023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CB4C7B6-6D15-4FD9-8006-6D5414CC59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CB21410-3C4A-4FB4-9490-E6CEB50E35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1AF0F8-77C6-47E1-9E5B-0823A5394C04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726384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44705" y="4858813"/>
            <a:ext cx="9089390" cy="1501751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44705" y="3204786"/>
            <a:ext cx="9089390" cy="1654026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9784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9569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9353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9138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8922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98707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48491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98276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E9066E1-C08F-4F21-B8B3-E3846CF9FD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C90A5B-1ECE-4066-8211-194D05F86A89}" type="datetimeFigureOut">
              <a:rPr lang="fr-FR"/>
              <a:pPr>
                <a:defRPr/>
              </a:pPr>
              <a:t>13/02/2023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6FCFF09-B436-4910-89F9-06A90EC204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78F206F-4A22-46B0-841E-C329555F92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693777-E753-4F58-B4F3-C760F5CC8C17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316933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79226" y="1764296"/>
            <a:ext cx="5123921" cy="4990084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881370" y="1764296"/>
            <a:ext cx="5123921" cy="4990084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3">
            <a:extLst>
              <a:ext uri="{FF2B5EF4-FFF2-40B4-BE49-F238E27FC236}">
                <a16:creationId xmlns:a16="http://schemas.microsoft.com/office/drawing/2014/main" id="{E70D157A-528C-4BAB-A3D8-47BD60B0A0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40BE88-E2B6-48D9-8523-B9CA09D46D69}" type="datetimeFigureOut">
              <a:rPr lang="fr-FR"/>
              <a:pPr>
                <a:defRPr/>
              </a:pPr>
              <a:t>13/02/2023</a:t>
            </a:fld>
            <a:endParaRPr lang="fr-FR"/>
          </a:p>
        </p:txBody>
      </p:sp>
      <p:sp>
        <p:nvSpPr>
          <p:cNvPr id="6" name="Espace réservé du pied de page 4">
            <a:extLst>
              <a:ext uri="{FF2B5EF4-FFF2-40B4-BE49-F238E27FC236}">
                <a16:creationId xmlns:a16="http://schemas.microsoft.com/office/drawing/2014/main" id="{11B31E5A-A1CA-4604-8C90-7AB093A11D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>
            <a:extLst>
              <a:ext uri="{FF2B5EF4-FFF2-40B4-BE49-F238E27FC236}">
                <a16:creationId xmlns:a16="http://schemas.microsoft.com/office/drawing/2014/main" id="{FB58D2E6-58D1-41A2-A45A-6BEDE79D42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DF2DD7-8306-458F-95AA-2A23C27619F0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9026789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4670" y="302801"/>
            <a:ext cx="9624060" cy="1260211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4670" y="1692533"/>
            <a:ext cx="4724775" cy="705367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845" indent="0">
              <a:buNone/>
              <a:defRPr sz="2200" b="1"/>
            </a:lvl2pPr>
            <a:lvl3pPr marL="995690" indent="0">
              <a:buNone/>
              <a:defRPr sz="2000" b="1"/>
            </a:lvl3pPr>
            <a:lvl4pPr marL="1493535" indent="0">
              <a:buNone/>
              <a:defRPr sz="1700" b="1"/>
            </a:lvl4pPr>
            <a:lvl5pPr marL="1991380" indent="0">
              <a:buNone/>
              <a:defRPr sz="1700" b="1"/>
            </a:lvl5pPr>
            <a:lvl6pPr marL="2489225" indent="0">
              <a:buNone/>
              <a:defRPr sz="1700" b="1"/>
            </a:lvl6pPr>
            <a:lvl7pPr marL="2987070" indent="0">
              <a:buNone/>
              <a:defRPr sz="1700" b="1"/>
            </a:lvl7pPr>
            <a:lvl8pPr marL="3484916" indent="0">
              <a:buNone/>
              <a:defRPr sz="1700" b="1"/>
            </a:lvl8pPr>
            <a:lvl9pPr marL="3982761" indent="0">
              <a:buNone/>
              <a:defRPr sz="17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34670" y="2397901"/>
            <a:ext cx="4724775" cy="4356478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432099" y="1692533"/>
            <a:ext cx="4726632" cy="705367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845" indent="0">
              <a:buNone/>
              <a:defRPr sz="2200" b="1"/>
            </a:lvl2pPr>
            <a:lvl3pPr marL="995690" indent="0">
              <a:buNone/>
              <a:defRPr sz="2000" b="1"/>
            </a:lvl3pPr>
            <a:lvl4pPr marL="1493535" indent="0">
              <a:buNone/>
              <a:defRPr sz="1700" b="1"/>
            </a:lvl4pPr>
            <a:lvl5pPr marL="1991380" indent="0">
              <a:buNone/>
              <a:defRPr sz="1700" b="1"/>
            </a:lvl5pPr>
            <a:lvl6pPr marL="2489225" indent="0">
              <a:buNone/>
              <a:defRPr sz="1700" b="1"/>
            </a:lvl6pPr>
            <a:lvl7pPr marL="2987070" indent="0">
              <a:buNone/>
              <a:defRPr sz="1700" b="1"/>
            </a:lvl7pPr>
            <a:lvl8pPr marL="3484916" indent="0">
              <a:buNone/>
              <a:defRPr sz="1700" b="1"/>
            </a:lvl8pPr>
            <a:lvl9pPr marL="3982761" indent="0">
              <a:buNone/>
              <a:defRPr sz="17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432099" y="2397901"/>
            <a:ext cx="4726632" cy="4356478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3">
            <a:extLst>
              <a:ext uri="{FF2B5EF4-FFF2-40B4-BE49-F238E27FC236}">
                <a16:creationId xmlns:a16="http://schemas.microsoft.com/office/drawing/2014/main" id="{A6500108-DFDE-40BC-B7EF-B8FC899F45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62E71E-0E9A-41DF-90F1-A8AE44AD3609}" type="datetimeFigureOut">
              <a:rPr lang="fr-FR"/>
              <a:pPr>
                <a:defRPr/>
              </a:pPr>
              <a:t>13/02/2023</a:t>
            </a:fld>
            <a:endParaRPr lang="fr-FR"/>
          </a:p>
        </p:txBody>
      </p:sp>
      <p:sp>
        <p:nvSpPr>
          <p:cNvPr id="8" name="Espace réservé du pied de page 4">
            <a:extLst>
              <a:ext uri="{FF2B5EF4-FFF2-40B4-BE49-F238E27FC236}">
                <a16:creationId xmlns:a16="http://schemas.microsoft.com/office/drawing/2014/main" id="{4AFB4E13-17D3-4391-ADEC-AFCD525968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5">
            <a:extLst>
              <a:ext uri="{FF2B5EF4-FFF2-40B4-BE49-F238E27FC236}">
                <a16:creationId xmlns:a16="http://schemas.microsoft.com/office/drawing/2014/main" id="{FBCD35CA-B481-4674-A42D-CA5684DD29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947C8A-ECAF-4B04-AFC5-2F52282C0D81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7754393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3">
            <a:extLst>
              <a:ext uri="{FF2B5EF4-FFF2-40B4-BE49-F238E27FC236}">
                <a16:creationId xmlns:a16="http://schemas.microsoft.com/office/drawing/2014/main" id="{4747D8F8-B7F2-4C7C-9668-F1006E1920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32D4F4-73BF-47C1-9A40-BF6EE3EC800A}" type="datetimeFigureOut">
              <a:rPr lang="fr-FR"/>
              <a:pPr>
                <a:defRPr/>
              </a:pPr>
              <a:t>13/02/2023</a:t>
            </a:fld>
            <a:endParaRPr lang="fr-FR"/>
          </a:p>
        </p:txBody>
      </p:sp>
      <p:sp>
        <p:nvSpPr>
          <p:cNvPr id="4" name="Espace réservé du pied de page 4">
            <a:extLst>
              <a:ext uri="{FF2B5EF4-FFF2-40B4-BE49-F238E27FC236}">
                <a16:creationId xmlns:a16="http://schemas.microsoft.com/office/drawing/2014/main" id="{70B320DC-7539-4573-946F-1782400F04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5">
            <a:extLst>
              <a:ext uri="{FF2B5EF4-FFF2-40B4-BE49-F238E27FC236}">
                <a16:creationId xmlns:a16="http://schemas.microsoft.com/office/drawing/2014/main" id="{D46A938A-90ED-4B89-8F71-14ACD2A66A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B5DE4B-7C2A-458F-A8CD-631AE5FD66A9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8149103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>
            <a:extLst>
              <a:ext uri="{FF2B5EF4-FFF2-40B4-BE49-F238E27FC236}">
                <a16:creationId xmlns:a16="http://schemas.microsoft.com/office/drawing/2014/main" id="{82055499-F68E-4C7B-817A-ECA6D1868A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F683E0-A0D5-4C76-8C47-8347FEC9CAED}" type="datetimeFigureOut">
              <a:rPr lang="fr-FR"/>
              <a:pPr>
                <a:defRPr/>
              </a:pPr>
              <a:t>13/02/2023</a:t>
            </a:fld>
            <a:endParaRPr lang="fr-FR"/>
          </a:p>
        </p:txBody>
      </p:sp>
      <p:sp>
        <p:nvSpPr>
          <p:cNvPr id="3" name="Espace réservé du pied de page 4">
            <a:extLst>
              <a:ext uri="{FF2B5EF4-FFF2-40B4-BE49-F238E27FC236}">
                <a16:creationId xmlns:a16="http://schemas.microsoft.com/office/drawing/2014/main" id="{14038ED3-90CA-4534-BE37-541FB3571B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5">
            <a:extLst>
              <a:ext uri="{FF2B5EF4-FFF2-40B4-BE49-F238E27FC236}">
                <a16:creationId xmlns:a16="http://schemas.microsoft.com/office/drawing/2014/main" id="{B7113727-A3CC-417A-83FC-EF5FCFCF5B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B5FC36-F181-4C44-A90A-5D10EE0DE7AF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698387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4670" y="301050"/>
            <a:ext cx="3518055" cy="1281214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180823" y="301052"/>
            <a:ext cx="5977907" cy="6453328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34670" y="1582266"/>
            <a:ext cx="3518055" cy="5172114"/>
          </a:xfrm>
        </p:spPr>
        <p:txBody>
          <a:bodyPr/>
          <a:lstStyle>
            <a:lvl1pPr marL="0" indent="0">
              <a:buNone/>
              <a:defRPr sz="1500"/>
            </a:lvl1pPr>
            <a:lvl2pPr marL="497845" indent="0">
              <a:buNone/>
              <a:defRPr sz="1300"/>
            </a:lvl2pPr>
            <a:lvl3pPr marL="995690" indent="0">
              <a:buNone/>
              <a:defRPr sz="1100"/>
            </a:lvl3pPr>
            <a:lvl4pPr marL="1493535" indent="0">
              <a:buNone/>
              <a:defRPr sz="1000"/>
            </a:lvl4pPr>
            <a:lvl5pPr marL="1991380" indent="0">
              <a:buNone/>
              <a:defRPr sz="1000"/>
            </a:lvl5pPr>
            <a:lvl6pPr marL="2489225" indent="0">
              <a:buNone/>
              <a:defRPr sz="1000"/>
            </a:lvl6pPr>
            <a:lvl7pPr marL="2987070" indent="0">
              <a:buNone/>
              <a:defRPr sz="1000"/>
            </a:lvl7pPr>
            <a:lvl8pPr marL="3484916" indent="0">
              <a:buNone/>
              <a:defRPr sz="1000"/>
            </a:lvl8pPr>
            <a:lvl9pPr marL="3982761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3">
            <a:extLst>
              <a:ext uri="{FF2B5EF4-FFF2-40B4-BE49-F238E27FC236}">
                <a16:creationId xmlns:a16="http://schemas.microsoft.com/office/drawing/2014/main" id="{29929E07-43A5-4AC4-9C4C-11BCB9EB28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9210A4-E17C-4317-BC1F-C68330C1C77D}" type="datetimeFigureOut">
              <a:rPr lang="fr-FR"/>
              <a:pPr>
                <a:defRPr/>
              </a:pPr>
              <a:t>13/02/2023</a:t>
            </a:fld>
            <a:endParaRPr lang="fr-FR"/>
          </a:p>
        </p:txBody>
      </p:sp>
      <p:sp>
        <p:nvSpPr>
          <p:cNvPr id="6" name="Espace réservé du pied de page 4">
            <a:extLst>
              <a:ext uri="{FF2B5EF4-FFF2-40B4-BE49-F238E27FC236}">
                <a16:creationId xmlns:a16="http://schemas.microsoft.com/office/drawing/2014/main" id="{2F23F745-1FC3-4C97-A2B5-B331A3AF0C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>
            <a:extLst>
              <a:ext uri="{FF2B5EF4-FFF2-40B4-BE49-F238E27FC236}">
                <a16:creationId xmlns:a16="http://schemas.microsoft.com/office/drawing/2014/main" id="{99204537-80EB-4A6B-A2DC-1A7A855DA8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E8D8CD-875F-4560-BDAA-9BED3474558B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7012038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95981" y="5292884"/>
            <a:ext cx="6416040" cy="624855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095981" y="675613"/>
            <a:ext cx="6416040" cy="4536758"/>
          </a:xfrm>
        </p:spPr>
        <p:txBody>
          <a:bodyPr rtlCol="0">
            <a:normAutofit/>
          </a:bodyPr>
          <a:lstStyle>
            <a:lvl1pPr marL="0" indent="0">
              <a:buNone/>
              <a:defRPr sz="3500"/>
            </a:lvl1pPr>
            <a:lvl2pPr marL="497845" indent="0">
              <a:buNone/>
              <a:defRPr sz="3000"/>
            </a:lvl2pPr>
            <a:lvl3pPr marL="995690" indent="0">
              <a:buNone/>
              <a:defRPr sz="2600"/>
            </a:lvl3pPr>
            <a:lvl4pPr marL="1493535" indent="0">
              <a:buNone/>
              <a:defRPr sz="2200"/>
            </a:lvl4pPr>
            <a:lvl5pPr marL="1991380" indent="0">
              <a:buNone/>
              <a:defRPr sz="2200"/>
            </a:lvl5pPr>
            <a:lvl6pPr marL="2489225" indent="0">
              <a:buNone/>
              <a:defRPr sz="2200"/>
            </a:lvl6pPr>
            <a:lvl7pPr marL="2987070" indent="0">
              <a:buNone/>
              <a:defRPr sz="2200"/>
            </a:lvl7pPr>
            <a:lvl8pPr marL="3484916" indent="0">
              <a:buNone/>
              <a:defRPr sz="2200"/>
            </a:lvl8pPr>
            <a:lvl9pPr marL="3982761" indent="0">
              <a:buNone/>
              <a:defRPr sz="22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095981" y="5917739"/>
            <a:ext cx="6416040" cy="887398"/>
          </a:xfrm>
        </p:spPr>
        <p:txBody>
          <a:bodyPr/>
          <a:lstStyle>
            <a:lvl1pPr marL="0" indent="0">
              <a:buNone/>
              <a:defRPr sz="1500"/>
            </a:lvl1pPr>
            <a:lvl2pPr marL="497845" indent="0">
              <a:buNone/>
              <a:defRPr sz="1300"/>
            </a:lvl2pPr>
            <a:lvl3pPr marL="995690" indent="0">
              <a:buNone/>
              <a:defRPr sz="1100"/>
            </a:lvl3pPr>
            <a:lvl4pPr marL="1493535" indent="0">
              <a:buNone/>
              <a:defRPr sz="1000"/>
            </a:lvl4pPr>
            <a:lvl5pPr marL="1991380" indent="0">
              <a:buNone/>
              <a:defRPr sz="1000"/>
            </a:lvl5pPr>
            <a:lvl6pPr marL="2489225" indent="0">
              <a:buNone/>
              <a:defRPr sz="1000"/>
            </a:lvl6pPr>
            <a:lvl7pPr marL="2987070" indent="0">
              <a:buNone/>
              <a:defRPr sz="1000"/>
            </a:lvl7pPr>
            <a:lvl8pPr marL="3484916" indent="0">
              <a:buNone/>
              <a:defRPr sz="1000"/>
            </a:lvl8pPr>
            <a:lvl9pPr marL="3982761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3">
            <a:extLst>
              <a:ext uri="{FF2B5EF4-FFF2-40B4-BE49-F238E27FC236}">
                <a16:creationId xmlns:a16="http://schemas.microsoft.com/office/drawing/2014/main" id="{3CC7CCFA-F225-479B-965E-95ED941A8B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1D4E2B-3F11-41B3-924D-13274152BA32}" type="datetimeFigureOut">
              <a:rPr lang="fr-FR"/>
              <a:pPr>
                <a:defRPr/>
              </a:pPr>
              <a:t>13/02/2023</a:t>
            </a:fld>
            <a:endParaRPr lang="fr-FR"/>
          </a:p>
        </p:txBody>
      </p:sp>
      <p:sp>
        <p:nvSpPr>
          <p:cNvPr id="6" name="Espace réservé du pied de page 4">
            <a:extLst>
              <a:ext uri="{FF2B5EF4-FFF2-40B4-BE49-F238E27FC236}">
                <a16:creationId xmlns:a16="http://schemas.microsoft.com/office/drawing/2014/main" id="{FE114D8C-0EFC-4851-B7DE-9C063410DD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>
            <a:extLst>
              <a:ext uri="{FF2B5EF4-FFF2-40B4-BE49-F238E27FC236}">
                <a16:creationId xmlns:a16="http://schemas.microsoft.com/office/drawing/2014/main" id="{4687A8D3-AC77-4408-8ED5-05217E8FFC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F39CEC-B8CC-4E70-B9D8-A8E9306B7EA3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481770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>
            <a:extLst>
              <a:ext uri="{FF2B5EF4-FFF2-40B4-BE49-F238E27FC236}">
                <a16:creationId xmlns:a16="http://schemas.microsoft.com/office/drawing/2014/main" id="{AD5F553A-442E-4F88-98A9-6F1898C6A2C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534988" y="303213"/>
            <a:ext cx="9623425" cy="126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9569" tIns="49785" rIns="99569" bIns="4978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Modifiez le style du titre</a:t>
            </a:r>
          </a:p>
        </p:txBody>
      </p:sp>
      <p:sp>
        <p:nvSpPr>
          <p:cNvPr id="1027" name="Espace réservé du texte 2">
            <a:extLst>
              <a:ext uri="{FF2B5EF4-FFF2-40B4-BE49-F238E27FC236}">
                <a16:creationId xmlns:a16="http://schemas.microsoft.com/office/drawing/2014/main" id="{33478933-C8FA-483C-8970-284D94A493E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534988" y="1763713"/>
            <a:ext cx="9623425" cy="499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9569" tIns="49785" rIns="99569" bIns="4978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Modifiez les styles du texte du masque</a:t>
            </a:r>
          </a:p>
          <a:p>
            <a:pPr lvl="1"/>
            <a:r>
              <a:rPr lang="fr-FR" altLang="fr-FR"/>
              <a:t>Deuxième niveau</a:t>
            </a:r>
          </a:p>
          <a:p>
            <a:pPr lvl="2"/>
            <a:r>
              <a:rPr lang="fr-FR" altLang="fr-FR"/>
              <a:t>Troisième niveau</a:t>
            </a:r>
          </a:p>
          <a:p>
            <a:pPr lvl="3"/>
            <a:r>
              <a:rPr lang="fr-FR" altLang="fr-FR"/>
              <a:t>Quatrième niveau</a:t>
            </a:r>
          </a:p>
          <a:p>
            <a:pPr lvl="4"/>
            <a:r>
              <a:rPr lang="fr-FR" alt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CB44B23-D80F-469B-BEC8-CF4FA983A3C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34988" y="7008813"/>
            <a:ext cx="2495550" cy="401637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l" defTabSz="995690" eaLnBrk="1" fontAlgn="auto" hangingPunct="1">
              <a:spcBef>
                <a:spcPts val="0"/>
              </a:spcBef>
              <a:spcAft>
                <a:spcPts val="0"/>
              </a:spcAft>
              <a:defRPr sz="13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85485B2-D4EF-44FB-AED9-480267DE4CB3}" type="datetimeFigureOut">
              <a:rPr lang="fr-FR"/>
              <a:pPr>
                <a:defRPr/>
              </a:pPr>
              <a:t>13/02/2023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B46F819-12E2-4665-AF73-8CD29615D40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652838" y="7008813"/>
            <a:ext cx="3387725" cy="401637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ctr" defTabSz="995690" eaLnBrk="1" fontAlgn="auto" hangingPunct="1">
              <a:spcBef>
                <a:spcPts val="0"/>
              </a:spcBef>
              <a:spcAft>
                <a:spcPts val="0"/>
              </a:spcAft>
              <a:defRPr sz="13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7F9CD2F-13B7-43AC-AB79-1437BC7899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662863" y="7008813"/>
            <a:ext cx="2495550" cy="401637"/>
          </a:xfrm>
          <a:prstGeom prst="rect">
            <a:avLst/>
          </a:prstGeom>
        </p:spPr>
        <p:txBody>
          <a:bodyPr vert="horz" wrap="square" lIns="99569" tIns="49785" rIns="99569" bIns="49785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2A6BC560-6DF5-4201-B8BB-498CA41F2A04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95363" rtl="0" eaLnBrk="0" fontAlgn="base" hangingPunct="0">
        <a:spcBef>
          <a:spcPct val="0"/>
        </a:spcBef>
        <a:spcAft>
          <a:spcPct val="0"/>
        </a:spcAft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995363" rtl="0" eaLnBrk="0" fontAlgn="base" hangingPunct="0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</a:defRPr>
      </a:lvl2pPr>
      <a:lvl3pPr algn="ctr" defTabSz="995363" rtl="0" eaLnBrk="0" fontAlgn="base" hangingPunct="0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</a:defRPr>
      </a:lvl3pPr>
      <a:lvl4pPr algn="ctr" defTabSz="995363" rtl="0" eaLnBrk="0" fontAlgn="base" hangingPunct="0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</a:defRPr>
      </a:lvl4pPr>
      <a:lvl5pPr algn="ctr" defTabSz="995363" rtl="0" eaLnBrk="0" fontAlgn="base" hangingPunct="0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</a:defRPr>
      </a:lvl5pPr>
      <a:lvl6pPr marL="457200" algn="ctr" defTabSz="995363" rtl="0" fontAlgn="base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</a:defRPr>
      </a:lvl6pPr>
      <a:lvl7pPr marL="914400" algn="ctr" defTabSz="995363" rtl="0" fontAlgn="base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</a:defRPr>
      </a:lvl7pPr>
      <a:lvl8pPr marL="1371600" algn="ctr" defTabSz="995363" rtl="0" fontAlgn="base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</a:defRPr>
      </a:lvl8pPr>
      <a:lvl9pPr marL="1828800" algn="ctr" defTabSz="995363" rtl="0" fontAlgn="base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</a:defRPr>
      </a:lvl9pPr>
    </p:titleStyle>
    <p:bodyStyle>
      <a:lvl1pPr marL="373063" indent="-373063" algn="l" defTabSz="99536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08038" indent="-311150" algn="l" defTabSz="99536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44600" indent="-247650" algn="l" defTabSz="99536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41488" indent="-247650" algn="l" defTabSz="99536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39963" indent="-247650" algn="l" defTabSz="99536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38148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3599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33838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3168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784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9569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9353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9138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8922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8707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84916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82761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G"/><Relationship Id="rId3" Type="http://schemas.openxmlformats.org/officeDocument/2006/relationships/image" Target="../media/image3.png"/><Relationship Id="rId7" Type="http://schemas.openxmlformats.org/officeDocument/2006/relationships/image" Target="../media/image9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ZoneTexte 32">
            <a:extLst>
              <a:ext uri="{FF2B5EF4-FFF2-40B4-BE49-F238E27FC236}">
                <a16:creationId xmlns:a16="http://schemas.microsoft.com/office/drawing/2014/main" id="{BD1BEED1-AB5F-4E17-9A03-06C254445C6D}"/>
              </a:ext>
            </a:extLst>
          </p:cNvPr>
          <p:cNvSpPr txBox="1"/>
          <p:nvPr/>
        </p:nvSpPr>
        <p:spPr>
          <a:xfrm>
            <a:off x="1267011" y="2898443"/>
            <a:ext cx="2592388" cy="11264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dist">
              <a:lnSpc>
                <a:spcPct val="80000"/>
              </a:lnSpc>
              <a:defRPr/>
            </a:pPr>
            <a:r>
              <a:rPr lang="fr-FR" sz="2800" spc="250" dirty="0">
                <a:solidFill>
                  <a:srgbClr val="CA223A"/>
                </a:solidFill>
                <a:latin typeface="Arial"/>
                <a:cs typeface="Arial"/>
              </a:rPr>
              <a:t>2023</a:t>
            </a:r>
          </a:p>
          <a:p>
            <a:pPr algn="dist">
              <a:lnSpc>
                <a:spcPct val="80000"/>
              </a:lnSpc>
              <a:defRPr/>
            </a:pPr>
            <a:r>
              <a:rPr lang="fr-FR" sz="2800" dirty="0">
                <a:solidFill>
                  <a:srgbClr val="000090"/>
                </a:solidFill>
                <a:latin typeface="Arial"/>
                <a:cs typeface="Arial"/>
              </a:rPr>
              <a:t>Programme</a:t>
            </a:r>
          </a:p>
          <a:p>
            <a:pPr algn="dist">
              <a:lnSpc>
                <a:spcPct val="80000"/>
              </a:lnSpc>
              <a:defRPr/>
            </a:pPr>
            <a:r>
              <a:rPr lang="fr-FR" sz="2800" dirty="0">
                <a:solidFill>
                  <a:srgbClr val="000090"/>
                </a:solidFill>
                <a:latin typeface="Arial"/>
                <a:cs typeface="Arial"/>
              </a:rPr>
              <a:t>Evènements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F34A211-8D29-4896-A4DF-D290313E3143}"/>
              </a:ext>
            </a:extLst>
          </p:cNvPr>
          <p:cNvSpPr/>
          <p:nvPr/>
        </p:nvSpPr>
        <p:spPr>
          <a:xfrm>
            <a:off x="15428" y="4132263"/>
            <a:ext cx="10687050" cy="3429000"/>
          </a:xfrm>
          <a:prstGeom prst="rect">
            <a:avLst/>
          </a:prstGeom>
          <a:solidFill>
            <a:srgbClr val="E3004A">
              <a:alpha val="86667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dirty="0"/>
          </a:p>
        </p:txBody>
      </p:sp>
      <p:sp>
        <p:nvSpPr>
          <p:cNvPr id="4102" name="Text Box 34">
            <a:extLst>
              <a:ext uri="{FF2B5EF4-FFF2-40B4-BE49-F238E27FC236}">
                <a16:creationId xmlns:a16="http://schemas.microsoft.com/office/drawing/2014/main" id="{9E0682BF-673A-4C6C-B2A1-A51C7FB8ED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6225" y="4494213"/>
            <a:ext cx="4537075" cy="244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195" tIns="36195" rIns="36195" bIns="36195"/>
          <a:lstStyle>
            <a:lvl1pPr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just">
              <a:spcBef>
                <a:spcPts val="600"/>
              </a:spcBef>
            </a:pPr>
            <a:r>
              <a:rPr lang="fr-FR" altLang="fr-FR" sz="1400" b="1" dirty="0">
                <a:solidFill>
                  <a:schemeClr val="bg1"/>
                </a:solidFill>
                <a:latin typeface="Century Gothic" panose="020B0502020202020204" pitchFamily="34" charset="0"/>
                <a:cs typeface="Levenim MT" panose="02010502060101010101" pitchFamily="2" charset="-79"/>
              </a:rPr>
              <a:t>Nos évènements …</a:t>
            </a:r>
          </a:p>
          <a:p>
            <a:pPr algn="just">
              <a:spcBef>
                <a:spcPts val="600"/>
              </a:spcBef>
            </a:pPr>
            <a:r>
              <a:rPr lang="fr-FR" altLang="fr-FR" sz="1200" dirty="0">
                <a:solidFill>
                  <a:schemeClr val="bg1"/>
                </a:solidFill>
                <a:latin typeface="Century Gothic" panose="020B0502020202020204" pitchFamily="34" charset="0"/>
              </a:rPr>
              <a:t>Un lieu de rencontre privilégié pour échanger et partager autour du management de la Qualité et de la Performance</a:t>
            </a:r>
          </a:p>
          <a:p>
            <a:pPr algn="just">
              <a:spcBef>
                <a:spcPts val="1200"/>
              </a:spcBef>
            </a:pPr>
            <a:r>
              <a:rPr lang="fr-FR" altLang="fr-FR" sz="1400" b="1" dirty="0">
                <a:solidFill>
                  <a:schemeClr val="bg1"/>
                </a:solidFill>
                <a:latin typeface="Century Gothic" panose="020B0502020202020204" pitchFamily="34" charset="0"/>
                <a:cs typeface="Levenim MT" panose="02010502060101010101" pitchFamily="2" charset="-79"/>
              </a:rPr>
              <a:t>Qui est concerné ?</a:t>
            </a:r>
          </a:p>
          <a:p>
            <a:pPr algn="just">
              <a:spcBef>
                <a:spcPts val="300"/>
              </a:spcBef>
            </a:pPr>
            <a:r>
              <a:rPr lang="fr-FR" altLang="fr-FR" sz="1200" dirty="0">
                <a:solidFill>
                  <a:schemeClr val="bg1"/>
                </a:solidFill>
                <a:latin typeface="Century Gothic" panose="020B0502020202020204" pitchFamily="34" charset="0"/>
              </a:rPr>
              <a:t>Dirigeants, Fonction Qualité, Experts, Etudiants, ….</a:t>
            </a:r>
          </a:p>
          <a:p>
            <a:pPr algn="just">
              <a:spcBef>
                <a:spcPts val="1200"/>
              </a:spcBef>
            </a:pPr>
            <a:r>
              <a:rPr lang="fr-FR" altLang="fr-FR" sz="1400" b="1" dirty="0">
                <a:solidFill>
                  <a:schemeClr val="bg1"/>
                </a:solidFill>
                <a:latin typeface="Century Gothic" panose="020B0502020202020204" pitchFamily="34" charset="0"/>
                <a:cs typeface="Levenim MT" panose="02010502060101010101" pitchFamily="2" charset="-79"/>
              </a:rPr>
              <a:t>Notre ambition : </a:t>
            </a:r>
          </a:p>
          <a:p>
            <a:pPr algn="just" eaLnBrk="1" hangingPunct="1">
              <a:spcBef>
                <a:spcPts val="300"/>
              </a:spcBef>
            </a:pPr>
            <a:r>
              <a:rPr lang="fr-FR" altLang="fr-FR" sz="1200" dirty="0">
                <a:solidFill>
                  <a:schemeClr val="bg1"/>
                </a:solidFill>
                <a:latin typeface="Century Gothic" panose="020B0502020202020204" pitchFamily="34" charset="0"/>
              </a:rPr>
              <a:t>Contribuer à améliorer la performance des organisations en favorisant le partage des bonnes pratiques de management de la Qualité et l’échange avec des experts.</a:t>
            </a:r>
          </a:p>
        </p:txBody>
      </p:sp>
      <p:sp>
        <p:nvSpPr>
          <p:cNvPr id="36" name="Rogner un rectangle à un seul coin 35">
            <a:extLst>
              <a:ext uri="{FF2B5EF4-FFF2-40B4-BE49-F238E27FC236}">
                <a16:creationId xmlns:a16="http://schemas.microsoft.com/office/drawing/2014/main" id="{FA6A1F1B-0AD3-48DE-91B3-98DE569C58B0}"/>
              </a:ext>
            </a:extLst>
          </p:cNvPr>
          <p:cNvSpPr/>
          <p:nvPr/>
        </p:nvSpPr>
        <p:spPr>
          <a:xfrm>
            <a:off x="5316303" y="180231"/>
            <a:ext cx="5271641" cy="6957044"/>
          </a:xfrm>
          <a:prstGeom prst="snip1Rect">
            <a:avLst/>
          </a:prstGeom>
          <a:solidFill>
            <a:schemeClr val="bg1"/>
          </a:solidFill>
          <a:ln w="12700">
            <a:solidFill>
              <a:srgbClr val="A5002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fr-FR" b="1" dirty="0"/>
              <a:t>Visites d’entreprises</a:t>
            </a:r>
          </a:p>
          <a:p>
            <a:r>
              <a:rPr lang="fr-FR" dirty="0"/>
              <a:t>Les visites d’entreprises s’inscrivent dans le cadre du </a:t>
            </a:r>
            <a:r>
              <a:rPr lang="fr-FR" b="1" dirty="0"/>
              <a:t>Printemps de la Qualité : </a:t>
            </a:r>
            <a:r>
              <a:rPr lang="fr-FR" dirty="0"/>
              <a:t>Il s’agit d’un cycle de témoignages en entreprises qui permet d’aborder de façon pragmatique </a:t>
            </a:r>
            <a:r>
              <a:rPr lang="fr-FR" sz="1100" dirty="0"/>
              <a:t>un</a:t>
            </a:r>
            <a:r>
              <a:rPr lang="fr-FR" dirty="0"/>
              <a:t> thème sur la Qualité selon plusieurs aspects, présentés au sein de l’entreprise témoin.</a:t>
            </a:r>
          </a:p>
        </p:txBody>
      </p:sp>
      <p:pic>
        <p:nvPicPr>
          <p:cNvPr id="4104" name="Image 11" descr="Q-seul.ai">
            <a:extLst>
              <a:ext uri="{FF2B5EF4-FFF2-40B4-BE49-F238E27FC236}">
                <a16:creationId xmlns:a16="http://schemas.microsoft.com/office/drawing/2014/main" id="{4B6F7320-EA26-4B9E-9385-8F8F1A14C45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" y="7010400"/>
            <a:ext cx="44450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5" name="Text Box 52">
            <a:extLst>
              <a:ext uri="{FF2B5EF4-FFF2-40B4-BE49-F238E27FC236}">
                <a16:creationId xmlns:a16="http://schemas.microsoft.com/office/drawing/2014/main" id="{644363DE-11D7-4893-9CE6-9151A3F102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78275" y="7226300"/>
            <a:ext cx="6415088" cy="341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0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lIns="36195" tIns="36195" rIns="36195" bIns="36195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5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3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6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953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953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953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953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fr-FR" altLang="fr-FR" sz="900" b="1" dirty="0">
                <a:solidFill>
                  <a:schemeClr val="bg1"/>
                </a:solidFill>
                <a:latin typeface="Century Gothic" panose="020B0502020202020204" pitchFamily="34" charset="0"/>
              </a:rPr>
              <a:t>AFQP Occitanie</a:t>
            </a:r>
            <a:r>
              <a:rPr lang="fr-FR" altLang="fr-FR" sz="900" dirty="0">
                <a:solidFill>
                  <a:schemeClr val="bg1"/>
                </a:solidFill>
                <a:latin typeface="Century Gothic" panose="020B0502020202020204" pitchFamily="34" charset="0"/>
              </a:rPr>
              <a:t> | </a:t>
            </a:r>
            <a:r>
              <a:rPr lang="en-US" altLang="fr-FR" sz="9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tél</a:t>
            </a:r>
            <a:r>
              <a:rPr lang="en-US" altLang="fr-FR" sz="900" dirty="0">
                <a:solidFill>
                  <a:schemeClr val="bg1"/>
                </a:solidFill>
                <a:latin typeface="Century Gothic" panose="020B0502020202020204" pitchFamily="34" charset="0"/>
              </a:rPr>
              <a:t>: 07 82 19 94 02</a:t>
            </a:r>
            <a:r>
              <a:rPr lang="fr-FR" altLang="fr-FR" sz="900" dirty="0">
                <a:solidFill>
                  <a:schemeClr val="bg1"/>
                </a:solidFill>
                <a:latin typeface="Century Gothic" panose="020B0502020202020204" pitchFamily="34" charset="0"/>
              </a:rPr>
              <a:t> |www.afqp-occitanie.org | mail : </a:t>
            </a:r>
            <a:r>
              <a:rPr lang="fr-FR" sz="900" dirty="0">
                <a:solidFill>
                  <a:schemeClr val="bg1"/>
                </a:solidFill>
                <a:latin typeface="Century Gothic" panose="020B0502020202020204" pitchFamily="34" charset="0"/>
              </a:rPr>
              <a:t>contact@afqp-occitanie.org</a:t>
            </a:r>
            <a:endParaRPr lang="fr-FR" altLang="fr-FR" sz="9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9" name="Groupe 8"/>
          <p:cNvGrpSpPr/>
          <p:nvPr/>
        </p:nvGrpSpPr>
        <p:grpSpPr>
          <a:xfrm>
            <a:off x="5346700" y="4217109"/>
            <a:ext cx="5040560" cy="2803882"/>
            <a:chOff x="5346700" y="4217109"/>
            <a:chExt cx="5040560" cy="2803882"/>
          </a:xfrm>
        </p:grpSpPr>
        <p:sp>
          <p:nvSpPr>
            <p:cNvPr id="4110" name="Rectangle 6">
              <a:extLst>
                <a:ext uri="{FF2B5EF4-FFF2-40B4-BE49-F238E27FC236}">
                  <a16:creationId xmlns:a16="http://schemas.microsoft.com/office/drawing/2014/main" id="{0707E640-4398-486D-84D8-70E78E9070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6810" y="5717549"/>
              <a:ext cx="3508282" cy="9387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algn="just" defTabSz="914400" eaLnBrk="1" hangingPunct="1"/>
              <a:r>
                <a:rPr lang="fr-FR" altLang="fr-FR" sz="1100" b="1" dirty="0">
                  <a:solidFill>
                    <a:srgbClr val="CA223A"/>
                  </a:solidFill>
                  <a:latin typeface="Century Gothic" panose="020B0502020202020204" pitchFamily="34" charset="0"/>
                  <a:cs typeface="Levenim MT" panose="02010502060101010101" pitchFamily="2" charset="-79"/>
                </a:rPr>
                <a:t>Les Webconférences Qualité &amp; Performance :</a:t>
              </a:r>
            </a:p>
            <a:p>
              <a:pPr algn="just" defTabSz="914400" eaLnBrk="1" hangingPunct="1"/>
              <a:r>
                <a:rPr lang="fr-FR" altLang="fr-FR" sz="1100" dirty="0">
                  <a:latin typeface="Century Gothic" panose="020B0502020202020204" pitchFamily="34" charset="0"/>
                  <a:cs typeface="Levenim MT" panose="02010502060101010101" pitchFamily="2" charset="-79"/>
                </a:rPr>
                <a:t>D’une durée de 2 heures, ils s’inscrivent dans le prolongement du Forum Qualité &amp; Performance et ont pour objectif d’approfondir les sujets  abordés lors du Forum. </a:t>
              </a:r>
            </a:p>
          </p:txBody>
        </p:sp>
        <p:sp>
          <p:nvSpPr>
            <p:cNvPr id="5132" name="Rectangle 6">
              <a:extLst>
                <a:ext uri="{FF2B5EF4-FFF2-40B4-BE49-F238E27FC236}">
                  <a16:creationId xmlns:a16="http://schemas.microsoft.com/office/drawing/2014/main" id="{C991B2E4-5BB4-40BF-9E62-C5427CDCFF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6810" y="4217109"/>
              <a:ext cx="3216074" cy="7694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marL="177800" indent="-177800" algn="just" defTabSz="914400" eaLnBrk="1" hangingPunct="1">
                <a:spcBef>
                  <a:spcPts val="600"/>
                </a:spcBef>
                <a:defRPr/>
              </a:pPr>
              <a:r>
                <a:rPr lang="fr-FR" altLang="fr-FR" sz="1100" b="1" dirty="0">
                  <a:solidFill>
                    <a:srgbClr val="CA223A"/>
                  </a:solidFill>
                  <a:latin typeface="Century Gothic" panose="020B0502020202020204" pitchFamily="34" charset="0"/>
                  <a:cs typeface="Levenim MT" pitchFamily="2" charset="-79"/>
                </a:rPr>
                <a:t>Le Forum Qualité &amp; Performance Occitanie :</a:t>
              </a:r>
              <a:endParaRPr lang="fr-FR" altLang="fr-FR" sz="1050" b="1" dirty="0">
                <a:solidFill>
                  <a:srgbClr val="CA223A"/>
                </a:solidFill>
                <a:latin typeface="Century Gothic" panose="020B0502020202020204" pitchFamily="34" charset="0"/>
                <a:cs typeface="Levenim MT" pitchFamily="2" charset="-79"/>
              </a:endParaRPr>
            </a:p>
            <a:p>
              <a:pPr algn="just" defTabSz="914400" eaLnBrk="1" hangingPunct="1">
                <a:defRPr/>
              </a:pPr>
              <a:r>
                <a:rPr lang="fr-FR" altLang="fr-FR" sz="1100" dirty="0">
                  <a:latin typeface="Century Gothic" panose="020B0502020202020204" pitchFamily="34" charset="0"/>
                  <a:cs typeface="Levenim MT" pitchFamily="2" charset="-79"/>
                </a:rPr>
                <a:t>Une journée entièrement dédiée à la qualité et rythmée par des conférences et des ateliers   durant  lesquels  experts,   dirigeants</a:t>
              </a:r>
            </a:p>
          </p:txBody>
        </p:sp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id="{D18DC0DC-6EE7-473D-9DD6-F45D17A1CCB3}"/>
                </a:ext>
              </a:extLst>
            </p:cNvPr>
            <p:cNvSpPr/>
            <p:nvPr/>
          </p:nvSpPr>
          <p:spPr>
            <a:xfrm>
              <a:off x="5352523" y="4918734"/>
              <a:ext cx="4860918" cy="76944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defTabSz="914400" eaLnBrk="1" hangingPunct="1">
                <a:defRPr/>
              </a:pPr>
              <a:r>
                <a:rPr lang="fr-FR" altLang="fr-FR" sz="1100" dirty="0">
                  <a:latin typeface="Century Gothic" panose="020B0502020202020204" pitchFamily="34" charset="0"/>
                  <a:cs typeface="Levenim MT" pitchFamily="2" charset="-79"/>
                </a:rPr>
                <a:t>fonction qualité, etc. … partagent leurs visions de la qualité et leurs retours d’expérience. </a:t>
              </a:r>
              <a:br>
                <a:rPr lang="fr-FR" altLang="fr-FR" sz="1100" dirty="0">
                  <a:latin typeface="Century Gothic" panose="020B0502020202020204" pitchFamily="34" charset="0"/>
                  <a:cs typeface="Levenim MT" pitchFamily="2" charset="-79"/>
                </a:rPr>
              </a:br>
              <a:r>
                <a:rPr lang="fr-FR" altLang="fr-FR" sz="1100" dirty="0">
                  <a:latin typeface="Century Gothic" panose="020B0502020202020204" pitchFamily="34" charset="0"/>
                  <a:cs typeface="Levenim MT" pitchFamily="2" charset="-79"/>
                </a:rPr>
                <a:t>Evènement </a:t>
              </a:r>
              <a:r>
                <a:rPr lang="fr-FR" altLang="fr-FR" sz="1100" dirty="0" err="1">
                  <a:latin typeface="Century Gothic" panose="020B0502020202020204" pitchFamily="34" charset="0"/>
                  <a:cs typeface="Levenim MT" pitchFamily="2" charset="-79"/>
                </a:rPr>
                <a:t>co-organisé</a:t>
              </a:r>
              <a:r>
                <a:rPr lang="fr-FR" altLang="fr-FR" sz="1100" dirty="0">
                  <a:latin typeface="Century Gothic" panose="020B0502020202020204" pitchFamily="34" charset="0"/>
                  <a:cs typeface="Levenim MT" pitchFamily="2" charset="-79"/>
                </a:rPr>
                <a:t> avec la CCI Toulouse Haute Garonne, TBS Education et le Groupe AFNOR</a:t>
              </a:r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D5C072A7-FFE2-4EF2-88EC-DE4460D4EE95}"/>
                </a:ext>
              </a:extLst>
            </p:cNvPr>
            <p:cNvSpPr/>
            <p:nvPr/>
          </p:nvSpPr>
          <p:spPr>
            <a:xfrm>
              <a:off x="9674106" y="5899535"/>
              <a:ext cx="209098" cy="11334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E124AE1E-40D3-4616-8256-08A655F4698B}"/>
                </a:ext>
              </a:extLst>
            </p:cNvPr>
            <p:cNvSpPr/>
            <p:nvPr/>
          </p:nvSpPr>
          <p:spPr>
            <a:xfrm>
              <a:off x="5346700" y="6590104"/>
              <a:ext cx="4888717" cy="43088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 defTabSz="914400" eaLnBrk="1" hangingPunct="1"/>
              <a:r>
                <a:rPr lang="fr-FR" altLang="fr-FR" sz="1100" dirty="0">
                  <a:latin typeface="Century Gothic" panose="020B0502020202020204" pitchFamily="34" charset="0"/>
                  <a:cs typeface="Levenim MT" panose="02010502060101010101" pitchFamily="2" charset="-79"/>
                </a:rPr>
                <a:t>Evènements </a:t>
              </a:r>
              <a:r>
                <a:rPr lang="fr-FR" altLang="fr-FR" sz="1100" dirty="0" err="1">
                  <a:latin typeface="Century Gothic" panose="020B0502020202020204" pitchFamily="34" charset="0"/>
                  <a:cs typeface="Levenim MT" panose="02010502060101010101" pitchFamily="2" charset="-79"/>
                </a:rPr>
                <a:t>co</a:t>
              </a:r>
              <a:r>
                <a:rPr lang="fr-FR" altLang="fr-FR" sz="1100" dirty="0">
                  <a:latin typeface="Century Gothic" panose="020B0502020202020204" pitchFamily="34" charset="0"/>
                  <a:cs typeface="Levenim MT" panose="02010502060101010101" pitchFamily="2" charset="-79"/>
                </a:rPr>
                <a:t>-organisés avec la CCI Toulouse Haute Garonne et le Groupe AFNOR</a:t>
              </a:r>
            </a:p>
          </p:txBody>
        </p:sp>
        <p:pic>
          <p:nvPicPr>
            <p:cNvPr id="26" name="Image 25" descr="C:\Users\OGI\AppData\Local\Microsoft\Windows\INetCache\Content.Word\Forum-qualite-performance-occitanie-4C.PNG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865360" y="4322554"/>
              <a:ext cx="1521900" cy="558549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8" name="Groupe 7"/>
          <p:cNvGrpSpPr/>
          <p:nvPr/>
        </p:nvGrpSpPr>
        <p:grpSpPr>
          <a:xfrm>
            <a:off x="5381635" y="393142"/>
            <a:ext cx="4938713" cy="3631763"/>
            <a:chOff x="5381635" y="393142"/>
            <a:chExt cx="4938713" cy="3631763"/>
          </a:xfrm>
        </p:grpSpPr>
        <p:sp>
          <p:nvSpPr>
            <p:cNvPr id="5126" name="Rectangle 6">
              <a:extLst>
                <a:ext uri="{FF2B5EF4-FFF2-40B4-BE49-F238E27FC236}">
                  <a16:creationId xmlns:a16="http://schemas.microsoft.com/office/drawing/2014/main" id="{F115D4D7-78A6-4AB0-8BCC-DB0BB8F04E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81635" y="393142"/>
              <a:ext cx="4938713" cy="36317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marL="266700" algn="just" defTabSz="914400" eaLnBrk="1" hangingPunct="1">
                <a:spcBef>
                  <a:spcPts val="600"/>
                </a:spcBef>
                <a:defRPr/>
              </a:pPr>
              <a:r>
                <a:rPr lang="fr-FR" altLang="fr-FR" sz="1100" b="1" dirty="0">
                  <a:solidFill>
                    <a:srgbClr val="CA223A"/>
                  </a:solidFill>
                  <a:latin typeface="Century Gothic" panose="020B0502020202020204" pitchFamily="34" charset="0"/>
                  <a:cs typeface="Levenim MT" pitchFamily="2" charset="-79"/>
                </a:rPr>
                <a:t>Les conférences 5à7 :</a:t>
              </a:r>
            </a:p>
            <a:p>
              <a:pPr algn="just" defTabSz="914400" eaLnBrk="1" hangingPunct="1">
                <a:defRPr/>
              </a:pPr>
              <a:r>
                <a:rPr lang="fr-FR" altLang="fr-FR" sz="1100" dirty="0">
                  <a:latin typeface="Century Gothic" panose="020B0502020202020204" pitchFamily="34" charset="0"/>
                  <a:cs typeface="Levenim MT" pitchFamily="2" charset="-79"/>
                </a:rPr>
                <a:t>Animations de 2 heures (en présentiel ou à distance) consacrées</a:t>
              </a:r>
            </a:p>
            <a:p>
              <a:pPr algn="just" defTabSz="914400" eaLnBrk="1" hangingPunct="1">
                <a:defRPr/>
              </a:pPr>
              <a:r>
                <a:rPr lang="fr-FR" altLang="fr-FR" sz="1100" dirty="0">
                  <a:latin typeface="Century Gothic" panose="020B0502020202020204" pitchFamily="34" charset="0"/>
                  <a:cs typeface="Levenim MT" pitchFamily="2" charset="-79"/>
                </a:rPr>
                <a:t>à la thématique Qualité &amp; performance : interventions d’experts, présentations d’outils et méthodes , retours d’expériences, témoignages d’entreprises, </a:t>
              </a:r>
            </a:p>
            <a:p>
              <a:pPr algn="just" defTabSz="914400" eaLnBrk="1" hangingPunct="1">
                <a:defRPr/>
              </a:pPr>
              <a:endParaRPr lang="fr-FR" altLang="fr-FR" sz="1100" dirty="0">
                <a:latin typeface="Century Gothic" panose="020B0502020202020204" pitchFamily="34" charset="0"/>
                <a:cs typeface="Levenim MT" pitchFamily="2" charset="-79"/>
              </a:endParaRPr>
            </a:p>
            <a:p>
              <a:pPr marL="266700" algn="just" defTabSz="914400" eaLnBrk="1" hangingPunct="1">
                <a:spcBef>
                  <a:spcPts val="600"/>
                </a:spcBef>
                <a:defRPr/>
              </a:pPr>
              <a:r>
                <a:rPr lang="fr-FR" altLang="fr-FR" sz="1100" b="1" dirty="0">
                  <a:solidFill>
                    <a:srgbClr val="CA223A"/>
                  </a:solidFill>
                  <a:latin typeface="Century Gothic" panose="020B0502020202020204" pitchFamily="34" charset="0"/>
                  <a:cs typeface="Levenim MT" pitchFamily="2" charset="-79"/>
                </a:rPr>
                <a:t>Les colloques :</a:t>
              </a:r>
            </a:p>
            <a:p>
              <a:pPr algn="just" defTabSz="914400" eaLnBrk="1" hangingPunct="1">
                <a:defRPr/>
              </a:pPr>
              <a:r>
                <a:rPr lang="fr-FR" altLang="fr-FR" sz="1100" dirty="0">
                  <a:latin typeface="Century Gothic" panose="020B0502020202020204" pitchFamily="34" charset="0"/>
                  <a:cs typeface="Levenim MT" pitchFamily="2" charset="-79"/>
                </a:rPr>
                <a:t>Evènements de grande audience, en présentiel, organisés sur une demi journée, autour d’exposés, de témoignages et d’interventions des acteurs du développement économique.</a:t>
              </a:r>
            </a:p>
            <a:p>
              <a:pPr algn="just" defTabSz="914400" eaLnBrk="1" hangingPunct="1">
                <a:defRPr/>
              </a:pPr>
              <a:endParaRPr lang="fr-FR" altLang="fr-FR" sz="1100" dirty="0">
                <a:latin typeface="Century Gothic" panose="020B0502020202020204" pitchFamily="34" charset="0"/>
                <a:cs typeface="Levenim MT" pitchFamily="2" charset="-79"/>
              </a:endParaRPr>
            </a:p>
            <a:p>
              <a:pPr marL="266700" algn="just" defTabSz="914400" eaLnBrk="1" hangingPunct="1">
                <a:defRPr/>
              </a:pPr>
              <a:r>
                <a:rPr lang="fr-FR" altLang="fr-FR" sz="1100" b="1" dirty="0">
                  <a:solidFill>
                    <a:srgbClr val="CA223A"/>
                  </a:solidFill>
                  <a:latin typeface="Century Gothic" panose="020B0502020202020204" pitchFamily="34" charset="0"/>
                  <a:cs typeface="Levenim MT" pitchFamily="2" charset="-79"/>
                </a:rPr>
                <a:t>Les</a:t>
              </a:r>
              <a:r>
                <a:rPr lang="fr-FR" altLang="fr-FR" sz="1100" dirty="0">
                  <a:latin typeface="Century Gothic" panose="020B0502020202020204" pitchFamily="34" charset="0"/>
                  <a:cs typeface="Levenim MT" pitchFamily="2" charset="-79"/>
                </a:rPr>
                <a:t> </a:t>
              </a:r>
              <a:r>
                <a:rPr lang="fr-FR" altLang="fr-FR" sz="1100" b="1" dirty="0">
                  <a:solidFill>
                    <a:srgbClr val="CA223A"/>
                  </a:solidFill>
                  <a:latin typeface="Century Gothic" panose="020B0502020202020204" pitchFamily="34" charset="0"/>
                  <a:cs typeface="Levenim MT" pitchFamily="2" charset="-79"/>
                </a:rPr>
                <a:t>instants Café Qualité &amp; Performance</a:t>
              </a:r>
            </a:p>
            <a:p>
              <a:pPr algn="just" defTabSz="914400" eaLnBrk="1" hangingPunct="1">
                <a:defRPr/>
              </a:pPr>
              <a:r>
                <a:rPr lang="fr-FR" altLang="fr-FR" sz="1100" dirty="0">
                  <a:latin typeface="Century Gothic" panose="020B0502020202020204" pitchFamily="34" charset="0"/>
                  <a:cs typeface="Levenim MT" pitchFamily="2" charset="-79"/>
                </a:rPr>
                <a:t>Rendez-vous 100% digitaux pour privilégier l’échange, la discussion et la réflexion entre adhérents sur les sujets liés au management de la qualité et aux évolutions de la fonction.</a:t>
              </a:r>
            </a:p>
            <a:p>
              <a:pPr algn="just" defTabSz="914400" eaLnBrk="1" hangingPunct="1">
                <a:defRPr/>
              </a:pPr>
              <a:endParaRPr lang="fr-FR" altLang="fr-FR" sz="1100" dirty="0">
                <a:latin typeface="Century Gothic" panose="020B0502020202020204" pitchFamily="34" charset="0"/>
                <a:cs typeface="Levenim MT" pitchFamily="2" charset="-79"/>
              </a:endParaRPr>
            </a:p>
            <a:p>
              <a:pPr marL="266700" algn="just" defTabSz="914400" eaLnBrk="1" hangingPunct="1">
                <a:spcBef>
                  <a:spcPts val="600"/>
                </a:spcBef>
                <a:defRPr/>
              </a:pPr>
              <a:r>
                <a:rPr lang="fr-FR" altLang="fr-FR" sz="1100" b="1" dirty="0">
                  <a:solidFill>
                    <a:srgbClr val="CA223A"/>
                  </a:solidFill>
                  <a:latin typeface="Century Gothic" panose="020B0502020202020204" pitchFamily="34" charset="0"/>
                  <a:cs typeface="Levenim MT" pitchFamily="2" charset="-79"/>
                </a:rPr>
                <a:t>Les visites d’entreprises :</a:t>
              </a:r>
            </a:p>
            <a:p>
              <a:pPr algn="just" defTabSz="914400" eaLnBrk="1" hangingPunct="1">
                <a:defRPr/>
              </a:pPr>
              <a:r>
                <a:rPr lang="fr-FR" sz="1100" dirty="0">
                  <a:latin typeface="Century Gothic" panose="020B0502020202020204" pitchFamily="34" charset="0"/>
                  <a:cs typeface="Levenim MT" pitchFamily="2" charset="-79"/>
                </a:rPr>
                <a:t>Rencontres qui s’articulent autour de témoignages « sur le terrain » pour aborder de façon pragmatique un thème sur la Qualité et pour vous faire découvrir leur environnement.</a:t>
              </a:r>
              <a:endParaRPr lang="fr-FR" altLang="fr-FR" sz="1100" dirty="0">
                <a:latin typeface="Century Gothic" panose="020B0502020202020204" pitchFamily="34" charset="0"/>
                <a:cs typeface="Levenim MT" pitchFamily="2" charset="-79"/>
              </a:endParaRPr>
            </a:p>
          </p:txBody>
        </p:sp>
        <p:pic>
          <p:nvPicPr>
            <p:cNvPr id="4112" name="Image 47">
              <a:extLst>
                <a:ext uri="{FF2B5EF4-FFF2-40B4-BE49-F238E27FC236}">
                  <a16:creationId xmlns:a16="http://schemas.microsoft.com/office/drawing/2014/main" id="{D16A2ED9-FA0E-4E49-AB7A-35EC922108C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94508" y="414296"/>
              <a:ext cx="153965" cy="1555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113" name="Image 47">
              <a:extLst>
                <a:ext uri="{FF2B5EF4-FFF2-40B4-BE49-F238E27FC236}">
                  <a16:creationId xmlns:a16="http://schemas.microsoft.com/office/drawing/2014/main" id="{3DD210FF-5B44-4333-9DBE-4C0490F1293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94509" y="1477815"/>
              <a:ext cx="153965" cy="1555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" name="Image 47">
              <a:extLst>
                <a:ext uri="{FF2B5EF4-FFF2-40B4-BE49-F238E27FC236}">
                  <a16:creationId xmlns:a16="http://schemas.microsoft.com/office/drawing/2014/main" id="{426419A0-7DAD-4B49-8580-566C7E15264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77741" y="2340471"/>
              <a:ext cx="153965" cy="1555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8" name="Image 47">
              <a:extLst>
                <a:ext uri="{FF2B5EF4-FFF2-40B4-BE49-F238E27FC236}">
                  <a16:creationId xmlns:a16="http://schemas.microsoft.com/office/drawing/2014/main" id="{426419A0-7DAD-4B49-8580-566C7E15264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77740" y="3251287"/>
              <a:ext cx="153965" cy="1555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4" name="Image 3" descr="Une image contenant texte&#10;&#10;Description générée automatiquement">
            <a:extLst>
              <a:ext uri="{FF2B5EF4-FFF2-40B4-BE49-F238E27FC236}">
                <a16:creationId xmlns:a16="http://schemas.microsoft.com/office/drawing/2014/main" id="{9381716F-C147-5EAE-A5E3-BAF2497C682E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285" y="667023"/>
            <a:ext cx="4554612" cy="1542000"/>
          </a:xfrm>
          <a:prstGeom prst="rect">
            <a:avLst/>
          </a:prstGeom>
        </p:spPr>
      </p:pic>
      <p:pic>
        <p:nvPicPr>
          <p:cNvPr id="10" name="Image 9" descr="Une image contenant texte&#10;&#10;Description générée automatiquement">
            <a:extLst>
              <a:ext uri="{FF2B5EF4-FFF2-40B4-BE49-F238E27FC236}">
                <a16:creationId xmlns:a16="http://schemas.microsoft.com/office/drawing/2014/main" id="{DD2F0A99-C5F0-844C-D0A1-BF95B4CAB54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75092" y="5811145"/>
            <a:ext cx="1558684" cy="561774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43">
            <a:extLst>
              <a:ext uri="{FF2B5EF4-FFF2-40B4-BE49-F238E27FC236}">
                <a16:creationId xmlns:a16="http://schemas.microsoft.com/office/drawing/2014/main" id="{F9F061BB-959F-4C4F-9FD0-643B132FA303}"/>
              </a:ext>
            </a:extLst>
          </p:cNvPr>
          <p:cNvSpPr/>
          <p:nvPr/>
        </p:nvSpPr>
        <p:spPr>
          <a:xfrm>
            <a:off x="0" y="7101651"/>
            <a:ext cx="10693400" cy="458023"/>
          </a:xfrm>
          <a:prstGeom prst="rect">
            <a:avLst/>
          </a:prstGeom>
          <a:solidFill>
            <a:srgbClr val="E3004A">
              <a:alpha val="86667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dirty="0"/>
          </a:p>
        </p:txBody>
      </p:sp>
      <p:pic>
        <p:nvPicPr>
          <p:cNvPr id="5153" name="Image 11" descr="Q-seul.ai">
            <a:extLst>
              <a:ext uri="{FF2B5EF4-FFF2-40B4-BE49-F238E27FC236}">
                <a16:creationId xmlns:a16="http://schemas.microsoft.com/office/drawing/2014/main" id="{BA79BB81-4FBE-4B63-89C7-F508A686DEE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675" y="7066983"/>
            <a:ext cx="44450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D06A0480-289E-48C0-9C18-7B1F644D59CD}"/>
              </a:ext>
            </a:extLst>
          </p:cNvPr>
          <p:cNvSpPr/>
          <p:nvPr/>
        </p:nvSpPr>
        <p:spPr>
          <a:xfrm>
            <a:off x="481307" y="227747"/>
            <a:ext cx="222689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400" eaLnBrk="1" hangingPunct="1">
              <a:spcBef>
                <a:spcPts val="600"/>
              </a:spcBef>
              <a:defRPr/>
            </a:pPr>
            <a:r>
              <a:rPr lang="fr-FR" altLang="fr-FR" sz="1400" b="1" dirty="0">
                <a:solidFill>
                  <a:srgbClr val="CA223A"/>
                </a:solidFill>
                <a:latin typeface="Century Gothic" panose="020B0502020202020204" pitchFamily="34" charset="0"/>
                <a:cs typeface="Levenim MT" pitchFamily="2" charset="-79"/>
              </a:rPr>
              <a:t>LES CONFERENCES 5 à 7</a:t>
            </a:r>
          </a:p>
        </p:txBody>
      </p:sp>
      <p:sp>
        <p:nvSpPr>
          <p:cNvPr id="5160" name="Rectangle 1">
            <a:extLst>
              <a:ext uri="{FF2B5EF4-FFF2-40B4-BE49-F238E27FC236}">
                <a16:creationId xmlns:a16="http://schemas.microsoft.com/office/drawing/2014/main" id="{669559B9-A93B-4656-8488-B60087653A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69190" y="223278"/>
            <a:ext cx="4345088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defTabSz="914400" eaLnBrk="1" hangingPunct="1">
              <a:spcBef>
                <a:spcPts val="600"/>
              </a:spcBef>
              <a:defRPr/>
            </a:pPr>
            <a:r>
              <a:rPr lang="fr-FR" altLang="fr-FR" sz="1400" b="1" dirty="0">
                <a:solidFill>
                  <a:srgbClr val="CA223A"/>
                </a:solidFill>
                <a:latin typeface="Century Gothic" panose="020B0502020202020204" pitchFamily="34" charset="0"/>
                <a:cs typeface="Levenim MT" pitchFamily="2" charset="-79"/>
              </a:rPr>
              <a:t>EVENEMENTS CO-ORGANISES AVEC </a:t>
            </a:r>
          </a:p>
        </p:txBody>
      </p:sp>
      <p:sp>
        <p:nvSpPr>
          <p:cNvPr id="5166" name="ZoneTexte 51">
            <a:extLst>
              <a:ext uri="{FF2B5EF4-FFF2-40B4-BE49-F238E27FC236}">
                <a16:creationId xmlns:a16="http://schemas.microsoft.com/office/drawing/2014/main" id="{C45C0304-A285-4649-AB04-D72FABDC67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71622" y="777906"/>
            <a:ext cx="3196578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fr-FR" altLang="fr-FR" sz="1100" b="1" dirty="0">
                <a:solidFill>
                  <a:srgbClr val="000090"/>
                </a:solidFill>
                <a:latin typeface="Century Gothic" panose="020B0502020202020204" pitchFamily="34" charset="0"/>
                <a:cs typeface="Levenim MT" panose="02010502060101010101" pitchFamily="2" charset="-79"/>
              </a:rPr>
              <a:t>7 Mars</a:t>
            </a:r>
            <a:r>
              <a:rPr lang="fr-FR" altLang="fr-FR" sz="1100" dirty="0">
                <a:solidFill>
                  <a:srgbClr val="C00000"/>
                </a:solidFill>
                <a:latin typeface="Century Gothic" panose="020B0502020202020204" pitchFamily="34" charset="0"/>
                <a:cs typeface="Levenim MT" panose="02010502060101010101" pitchFamily="2" charset="-79"/>
              </a:rPr>
              <a:t> </a:t>
            </a:r>
            <a:r>
              <a:rPr lang="fr-FR" sz="1100" b="1" dirty="0">
                <a:solidFill>
                  <a:srgbClr val="C00000"/>
                </a:solidFill>
                <a:latin typeface="Century Gothic" panose="020B0502020202020204" pitchFamily="34" charset="0"/>
                <a:cs typeface="Levenim MT" panose="02010502060101010101" pitchFamily="2" charset="-79"/>
              </a:rPr>
              <a:t>|</a:t>
            </a:r>
            <a:r>
              <a:rPr lang="fr-FR" altLang="fr-FR" sz="1100" b="1" dirty="0">
                <a:solidFill>
                  <a:srgbClr val="C00000"/>
                </a:solidFill>
                <a:latin typeface="Century Gothic" panose="020B0502020202020204" pitchFamily="34" charset="0"/>
                <a:cs typeface="Levenim MT" panose="02010502060101010101" pitchFamily="2" charset="-79"/>
              </a:rPr>
              <a:t> Qualité et RSE, complémentarités et synergies </a:t>
            </a:r>
          </a:p>
        </p:txBody>
      </p:sp>
      <p:cxnSp>
        <p:nvCxnSpPr>
          <p:cNvPr id="19" name="Connecteur droit 18"/>
          <p:cNvCxnSpPr/>
          <p:nvPr/>
        </p:nvCxnSpPr>
        <p:spPr>
          <a:xfrm flipV="1">
            <a:off x="427670" y="528496"/>
            <a:ext cx="4187043" cy="32"/>
          </a:xfrm>
          <a:prstGeom prst="line">
            <a:avLst/>
          </a:prstGeom>
          <a:ln>
            <a:solidFill>
              <a:srgbClr val="E3004A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" name="Groupe 17"/>
          <p:cNvGrpSpPr/>
          <p:nvPr/>
        </p:nvGrpSpPr>
        <p:grpSpPr>
          <a:xfrm>
            <a:off x="321706" y="1450359"/>
            <a:ext cx="4473079" cy="430887"/>
            <a:chOff x="301317" y="4616325"/>
            <a:chExt cx="4473079" cy="430887"/>
          </a:xfrm>
        </p:grpSpPr>
        <p:pic>
          <p:nvPicPr>
            <p:cNvPr id="88" name="Image 47">
              <a:extLst>
                <a:ext uri="{FF2B5EF4-FFF2-40B4-BE49-F238E27FC236}">
                  <a16:creationId xmlns:a16="http://schemas.microsoft.com/office/drawing/2014/main" id="{3FFBC1DC-3364-49D4-9E35-B881DE3B03D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1317" y="4700874"/>
              <a:ext cx="155575" cy="1555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1" name="Rectangle 27">
              <a:extLst>
                <a:ext uri="{FF2B5EF4-FFF2-40B4-BE49-F238E27FC236}">
                  <a16:creationId xmlns:a16="http://schemas.microsoft.com/office/drawing/2014/main" id="{CA91008D-5C29-4DB8-9C65-907410E606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2072" y="4616325"/>
              <a:ext cx="4252324" cy="430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r>
                <a:rPr lang="fr-FR" altLang="fr-FR" sz="1100" b="1" dirty="0">
                  <a:solidFill>
                    <a:srgbClr val="000090"/>
                  </a:solidFill>
                  <a:latin typeface="Century Gothic" panose="020B0502020202020204" pitchFamily="34" charset="0"/>
                  <a:cs typeface="Levenim MT" panose="02010502060101010101" pitchFamily="2" charset="-79"/>
                </a:rPr>
                <a:t>28 Mars    </a:t>
              </a:r>
              <a:r>
                <a:rPr lang="fr-FR" altLang="fr-FR" sz="1100" b="1" dirty="0">
                  <a:solidFill>
                    <a:srgbClr val="C00000"/>
                  </a:solidFill>
                  <a:latin typeface="Century Gothic" panose="020B0502020202020204" pitchFamily="34" charset="0"/>
                  <a:cs typeface="Levenim MT" panose="02010502060101010101" pitchFamily="2" charset="-79"/>
                </a:rPr>
                <a:t>Gestion de crise: manager efficacement votre PCA (Plan de Continuité d’activité avec la norme ISO22301 </a:t>
              </a:r>
            </a:p>
          </p:txBody>
        </p:sp>
      </p:grpSp>
      <p:grpSp>
        <p:nvGrpSpPr>
          <p:cNvPr id="22" name="Groupe 21"/>
          <p:cNvGrpSpPr/>
          <p:nvPr/>
        </p:nvGrpSpPr>
        <p:grpSpPr>
          <a:xfrm>
            <a:off x="321706" y="779886"/>
            <a:ext cx="4493969" cy="430887"/>
            <a:chOff x="255810" y="1637589"/>
            <a:chExt cx="4493969" cy="430887"/>
          </a:xfrm>
        </p:grpSpPr>
        <p:sp>
          <p:nvSpPr>
            <p:cNvPr id="50" name="Rectangle 26">
              <a:extLst>
                <a:ext uri="{FF2B5EF4-FFF2-40B4-BE49-F238E27FC236}">
                  <a16:creationId xmlns:a16="http://schemas.microsoft.com/office/drawing/2014/main" id="{49C9F012-E94E-421B-A34D-A94301E664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254" y="1637589"/>
              <a:ext cx="4329525" cy="430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lvl="0"/>
              <a:r>
                <a:rPr lang="fr-FR" sz="1100" b="1" dirty="0">
                  <a:solidFill>
                    <a:srgbClr val="000090"/>
                  </a:solidFill>
                  <a:latin typeface="Century Gothic" panose="020B0502020202020204" pitchFamily="34" charset="0"/>
                  <a:cs typeface="Levenim MT" panose="02010502060101010101" pitchFamily="2" charset="-79"/>
                </a:rPr>
                <a:t>17 janvier et 07 février </a:t>
              </a:r>
              <a:r>
                <a:rPr lang="fr-FR" sz="1100" dirty="0">
                  <a:solidFill>
                    <a:srgbClr val="C00000"/>
                  </a:solidFill>
                  <a:latin typeface="Century Gothic" panose="020B0502020202020204" pitchFamily="34" charset="0"/>
                  <a:cs typeface="Levenim MT" panose="02010502060101010101" pitchFamily="2" charset="-79"/>
                </a:rPr>
                <a:t>| </a:t>
              </a:r>
              <a:r>
                <a:rPr lang="fr-FR" sz="1100" b="1" dirty="0">
                  <a:solidFill>
                    <a:srgbClr val="C00000"/>
                  </a:solidFill>
                  <a:latin typeface="Century Gothic" panose="020B0502020202020204" pitchFamily="34" charset="0"/>
                  <a:cs typeface="Levenim MT" panose="02010502060101010101" pitchFamily="2" charset="-79"/>
                </a:rPr>
                <a:t>Prix Régionaux Qualité et EFQM : se challenger pour progresser autrement !</a:t>
              </a:r>
            </a:p>
          </p:txBody>
        </p:sp>
        <p:pic>
          <p:nvPicPr>
            <p:cNvPr id="57" name="Image 47">
              <a:extLst>
                <a:ext uri="{FF2B5EF4-FFF2-40B4-BE49-F238E27FC236}">
                  <a16:creationId xmlns:a16="http://schemas.microsoft.com/office/drawing/2014/main" id="{3FFBC1DC-3364-49D4-9E35-B881DE3B03D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5810" y="1722643"/>
              <a:ext cx="155575" cy="1555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21" name="Groupe 20"/>
          <p:cNvGrpSpPr/>
          <p:nvPr/>
        </p:nvGrpSpPr>
        <p:grpSpPr>
          <a:xfrm>
            <a:off x="311919" y="5365968"/>
            <a:ext cx="4528382" cy="430887"/>
            <a:chOff x="251420" y="2658550"/>
            <a:chExt cx="4528382" cy="430887"/>
          </a:xfrm>
        </p:grpSpPr>
        <p:sp>
          <p:nvSpPr>
            <p:cNvPr id="5139" name="Rectangle 27">
              <a:extLst>
                <a:ext uri="{FF2B5EF4-FFF2-40B4-BE49-F238E27FC236}">
                  <a16:creationId xmlns:a16="http://schemas.microsoft.com/office/drawing/2014/main" id="{CA91008D-5C29-4DB8-9C65-907410E606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9616" y="2658550"/>
              <a:ext cx="4320186" cy="430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r>
                <a:rPr lang="fr-FR" altLang="fr-FR" sz="1100" b="1" dirty="0">
                  <a:solidFill>
                    <a:srgbClr val="000090"/>
                  </a:solidFill>
                  <a:latin typeface="Century Gothic" panose="020B0502020202020204" pitchFamily="34" charset="0"/>
                  <a:cs typeface="Levenim MT" panose="02010502060101010101" pitchFamily="2" charset="-79"/>
                </a:rPr>
                <a:t>Sept</a:t>
              </a:r>
              <a:r>
                <a:rPr lang="fr-FR" altLang="fr-FR" sz="1100" dirty="0">
                  <a:solidFill>
                    <a:srgbClr val="C00000"/>
                  </a:solidFill>
                  <a:latin typeface="Century Gothic" panose="020B0502020202020204" pitchFamily="34" charset="0"/>
                  <a:cs typeface="Levenim MT" panose="02010502060101010101" pitchFamily="2" charset="-79"/>
                </a:rPr>
                <a:t>| </a:t>
              </a:r>
              <a:r>
                <a:rPr lang="fr-FR" sz="1100" b="1" dirty="0">
                  <a:solidFill>
                    <a:srgbClr val="C00000"/>
                  </a:solidFill>
                  <a:latin typeface="Century Gothic" panose="020B0502020202020204" pitchFamily="34" charset="0"/>
                  <a:cs typeface="Levenim MT" panose="02010502060101010101" pitchFamily="2" charset="-79"/>
                </a:rPr>
                <a:t>Prix Étudiant Qualité Performance : retour d’expérience et présentation d’un projet inspirant</a:t>
              </a:r>
              <a:endParaRPr lang="fr-FR" altLang="fr-FR" sz="1100" b="1" dirty="0">
                <a:solidFill>
                  <a:srgbClr val="C00000"/>
                </a:solidFill>
                <a:latin typeface="Century Gothic" panose="020B0502020202020204" pitchFamily="34" charset="0"/>
                <a:cs typeface="Levenim MT" panose="02010502060101010101" pitchFamily="2" charset="-79"/>
              </a:endParaRPr>
            </a:p>
          </p:txBody>
        </p:sp>
        <p:pic>
          <p:nvPicPr>
            <p:cNvPr id="59" name="Image 47">
              <a:extLst>
                <a:ext uri="{FF2B5EF4-FFF2-40B4-BE49-F238E27FC236}">
                  <a16:creationId xmlns:a16="http://schemas.microsoft.com/office/drawing/2014/main" id="{3FFBC1DC-3364-49D4-9E35-B881DE3B03D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1420" y="2755381"/>
              <a:ext cx="155575" cy="1555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20" name="Groupe 19"/>
          <p:cNvGrpSpPr/>
          <p:nvPr/>
        </p:nvGrpSpPr>
        <p:grpSpPr>
          <a:xfrm>
            <a:off x="294327" y="6158056"/>
            <a:ext cx="4529996" cy="430887"/>
            <a:chOff x="284812" y="3534322"/>
            <a:chExt cx="4529996" cy="430887"/>
          </a:xfrm>
        </p:grpSpPr>
        <p:sp>
          <p:nvSpPr>
            <p:cNvPr id="61" name="Rectangle 27">
              <a:extLst>
                <a:ext uri="{FF2B5EF4-FFF2-40B4-BE49-F238E27FC236}">
                  <a16:creationId xmlns:a16="http://schemas.microsoft.com/office/drawing/2014/main" id="{CA91008D-5C29-4DB8-9C65-907410E606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4621" y="3534322"/>
              <a:ext cx="4320187" cy="430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r>
                <a:rPr lang="fr-FR" altLang="fr-FR" sz="1100" b="1" dirty="0">
                  <a:solidFill>
                    <a:srgbClr val="000090"/>
                  </a:solidFill>
                  <a:latin typeface="Century Gothic" panose="020B0502020202020204" pitchFamily="34" charset="0"/>
                  <a:cs typeface="Levenim MT" panose="02010502060101010101" pitchFamily="2" charset="-79"/>
                </a:rPr>
                <a:t>Novembre</a:t>
              </a:r>
              <a:r>
                <a:rPr lang="fr-FR" altLang="fr-FR" sz="1100" dirty="0">
                  <a:solidFill>
                    <a:srgbClr val="C00000"/>
                  </a:solidFill>
                  <a:latin typeface="Century Gothic" panose="020B0502020202020204" pitchFamily="34" charset="0"/>
                  <a:cs typeface="Levenim MT" panose="02010502060101010101" pitchFamily="2" charset="-79"/>
                </a:rPr>
                <a:t> </a:t>
              </a:r>
              <a:r>
                <a:rPr lang="fr-FR" altLang="fr-FR" sz="1100" b="1" dirty="0">
                  <a:solidFill>
                    <a:srgbClr val="C00000"/>
                  </a:solidFill>
                  <a:latin typeface="Century Gothic" panose="020B0502020202020204" pitchFamily="34" charset="0"/>
                  <a:cs typeface="Levenim MT" panose="02010502060101010101" pitchFamily="2" charset="-79"/>
                </a:rPr>
                <a:t>| Manager QSE du futur - saison 2 : Zoom sur les compétences </a:t>
              </a:r>
              <a:endParaRPr lang="fr-FR" sz="1100" b="1" dirty="0">
                <a:solidFill>
                  <a:srgbClr val="C00000"/>
                </a:solidFill>
                <a:latin typeface="Century Gothic" panose="020B0502020202020204" pitchFamily="34" charset="0"/>
                <a:cs typeface="Levenim MT" panose="02010502060101010101" pitchFamily="2" charset="-79"/>
              </a:endParaRPr>
            </a:p>
          </p:txBody>
        </p:sp>
        <p:pic>
          <p:nvPicPr>
            <p:cNvPr id="62" name="Image 47">
              <a:extLst>
                <a:ext uri="{FF2B5EF4-FFF2-40B4-BE49-F238E27FC236}">
                  <a16:creationId xmlns:a16="http://schemas.microsoft.com/office/drawing/2014/main" id="{3FFBC1DC-3364-49D4-9E35-B881DE3B03D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4812" y="3606164"/>
              <a:ext cx="155575" cy="1555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cxnSp>
        <p:nvCxnSpPr>
          <p:cNvPr id="25" name="Connecteur droit 24"/>
          <p:cNvCxnSpPr/>
          <p:nvPr/>
        </p:nvCxnSpPr>
        <p:spPr>
          <a:xfrm>
            <a:off x="4909406" y="627408"/>
            <a:ext cx="0" cy="6355466"/>
          </a:xfrm>
          <a:prstGeom prst="line">
            <a:avLst/>
          </a:prstGeom>
          <a:ln>
            <a:solidFill>
              <a:srgbClr val="E3004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6" name="Groupe 45"/>
          <p:cNvGrpSpPr/>
          <p:nvPr/>
        </p:nvGrpSpPr>
        <p:grpSpPr>
          <a:xfrm>
            <a:off x="306140" y="3636615"/>
            <a:ext cx="4536504" cy="430887"/>
            <a:chOff x="243818" y="1776990"/>
            <a:chExt cx="4536504" cy="430887"/>
          </a:xfrm>
        </p:grpSpPr>
        <p:sp>
          <p:nvSpPr>
            <p:cNvPr id="47" name="Rectangle 26">
              <a:extLst>
                <a:ext uri="{FF2B5EF4-FFF2-40B4-BE49-F238E27FC236}">
                  <a16:creationId xmlns:a16="http://schemas.microsoft.com/office/drawing/2014/main" id="{49C9F012-E94E-421B-A34D-A94301E664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0797" y="1776990"/>
              <a:ext cx="4329525" cy="430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lvl="0"/>
              <a:r>
                <a:rPr lang="fr-FR" sz="1100" b="1" dirty="0">
                  <a:solidFill>
                    <a:srgbClr val="000090"/>
                  </a:solidFill>
                  <a:latin typeface="Century Gothic" panose="020B0502020202020204" pitchFamily="34" charset="0"/>
                  <a:cs typeface="Levenim MT" panose="02010502060101010101" pitchFamily="2" charset="-79"/>
                </a:rPr>
                <a:t>Juin</a:t>
              </a:r>
              <a:r>
                <a:rPr lang="fr-FR" sz="1100" dirty="0">
                  <a:solidFill>
                    <a:srgbClr val="C00000"/>
                  </a:solidFill>
                  <a:latin typeface="Century Gothic" panose="020B0502020202020204" pitchFamily="34" charset="0"/>
                  <a:cs typeface="Levenim MT" panose="02010502060101010101" pitchFamily="2" charset="-79"/>
                </a:rPr>
                <a:t> | </a:t>
              </a:r>
              <a:r>
                <a:rPr lang="en-US" sz="1100" b="1" dirty="0">
                  <a:solidFill>
                    <a:srgbClr val="C00000"/>
                  </a:solidFill>
                  <a:latin typeface="Century Gothic" panose="020B0502020202020204" pitchFamily="34" charset="0"/>
                  <a:cs typeface="Levenim MT" panose="02010502060101010101" pitchFamily="2" charset="-79"/>
                </a:rPr>
                <a:t>L'APQP (Advanced Product Quality Planning) : </a:t>
              </a:r>
              <a:r>
                <a:rPr lang="fr-FR" sz="1100" b="1" dirty="0">
                  <a:solidFill>
                    <a:srgbClr val="C00000"/>
                  </a:solidFill>
                  <a:latin typeface="Century Gothic" panose="020B0502020202020204" pitchFamily="34" charset="0"/>
                  <a:cs typeface="Levenim MT" panose="02010502060101010101" pitchFamily="2" charset="-79"/>
                </a:rPr>
                <a:t>méthode</a:t>
              </a:r>
              <a:r>
                <a:rPr lang="en-US" sz="1100" b="1" dirty="0">
                  <a:solidFill>
                    <a:srgbClr val="C00000"/>
                  </a:solidFill>
                  <a:latin typeface="Century Gothic" panose="020B0502020202020204" pitchFamily="34" charset="0"/>
                  <a:cs typeface="Levenim MT" panose="02010502060101010101" pitchFamily="2" charset="-79"/>
                </a:rPr>
                <a:t>, </a:t>
              </a:r>
              <a:r>
                <a:rPr lang="fr-FR" sz="1100" b="1" dirty="0">
                  <a:solidFill>
                    <a:srgbClr val="C00000"/>
                  </a:solidFill>
                  <a:latin typeface="Century Gothic" panose="020B0502020202020204" pitchFamily="34" charset="0"/>
                  <a:cs typeface="Levenim MT" panose="02010502060101010101" pitchFamily="2" charset="-79"/>
                </a:rPr>
                <a:t>intérêts</a:t>
              </a:r>
              <a:r>
                <a:rPr lang="en-US" sz="1100" b="1" dirty="0">
                  <a:solidFill>
                    <a:srgbClr val="C00000"/>
                  </a:solidFill>
                  <a:latin typeface="Century Gothic" panose="020B0502020202020204" pitchFamily="34" charset="0"/>
                  <a:cs typeface="Levenim MT" panose="02010502060101010101" pitchFamily="2" charset="-79"/>
                </a:rPr>
                <a:t>, retour experience</a:t>
              </a:r>
              <a:endParaRPr lang="fr-FR" sz="1100" b="1" dirty="0">
                <a:solidFill>
                  <a:srgbClr val="C00000"/>
                </a:solidFill>
                <a:latin typeface="Century Gothic" panose="020B0502020202020204" pitchFamily="34" charset="0"/>
                <a:cs typeface="Levenim MT" panose="02010502060101010101" pitchFamily="2" charset="-79"/>
              </a:endParaRPr>
            </a:p>
          </p:txBody>
        </p:sp>
        <p:pic>
          <p:nvPicPr>
            <p:cNvPr id="49" name="Image 47">
              <a:extLst>
                <a:ext uri="{FF2B5EF4-FFF2-40B4-BE49-F238E27FC236}">
                  <a16:creationId xmlns:a16="http://schemas.microsoft.com/office/drawing/2014/main" id="{3FFBC1DC-3364-49D4-9E35-B881DE3B03D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3818" y="1843751"/>
              <a:ext cx="155575" cy="1555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52" name="Text Box 52">
            <a:extLst>
              <a:ext uri="{FF2B5EF4-FFF2-40B4-BE49-F238E27FC236}">
                <a16:creationId xmlns:a16="http://schemas.microsoft.com/office/drawing/2014/main" id="{644363DE-11D7-4893-9CE6-9151A3F102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24092" y="7152368"/>
            <a:ext cx="6415088" cy="341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0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lIns="36195" tIns="36195" rIns="36195" bIns="36195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5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3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6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953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953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953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953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fr-FR" altLang="fr-FR" sz="900" b="1" dirty="0">
                <a:solidFill>
                  <a:schemeClr val="bg1"/>
                </a:solidFill>
                <a:latin typeface="Century Gothic" panose="020B0502020202020204" pitchFamily="34" charset="0"/>
              </a:rPr>
              <a:t>AFQP Occitanie</a:t>
            </a:r>
            <a:r>
              <a:rPr lang="fr-FR" altLang="fr-FR" sz="900" dirty="0">
                <a:solidFill>
                  <a:schemeClr val="bg1"/>
                </a:solidFill>
                <a:latin typeface="Century Gothic" panose="020B0502020202020204" pitchFamily="34" charset="0"/>
              </a:rPr>
              <a:t> | </a:t>
            </a:r>
            <a:r>
              <a:rPr lang="en-US" altLang="fr-FR" sz="9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tél</a:t>
            </a:r>
            <a:r>
              <a:rPr lang="en-US" altLang="fr-FR" sz="900" dirty="0">
                <a:solidFill>
                  <a:schemeClr val="bg1"/>
                </a:solidFill>
                <a:latin typeface="Century Gothic" panose="020B0502020202020204" pitchFamily="34" charset="0"/>
              </a:rPr>
              <a:t>: 07 82 19 94 02</a:t>
            </a:r>
            <a:r>
              <a:rPr lang="fr-FR" altLang="fr-FR" sz="900" dirty="0">
                <a:solidFill>
                  <a:schemeClr val="bg1"/>
                </a:solidFill>
                <a:latin typeface="Century Gothic" panose="020B0502020202020204" pitchFamily="34" charset="0"/>
              </a:rPr>
              <a:t> |www.afqp-occitanie.org | mail : </a:t>
            </a:r>
            <a:r>
              <a:rPr lang="fr-FR" sz="900" dirty="0">
                <a:solidFill>
                  <a:schemeClr val="bg1"/>
                </a:solidFill>
                <a:latin typeface="Century Gothic" panose="020B0502020202020204" pitchFamily="34" charset="0"/>
              </a:rPr>
              <a:t>contact@afqp-occitanie.org</a:t>
            </a:r>
            <a:endParaRPr lang="fr-FR" altLang="fr-FR" sz="9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D06A0480-289E-48C0-9C18-7B1F644D59CD}"/>
              </a:ext>
            </a:extLst>
          </p:cNvPr>
          <p:cNvSpPr/>
          <p:nvPr/>
        </p:nvSpPr>
        <p:spPr>
          <a:xfrm>
            <a:off x="6306767" y="2932800"/>
            <a:ext cx="4130042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7800" defTabSz="914400" eaLnBrk="1" hangingPunct="1">
              <a:spcBef>
                <a:spcPts val="0"/>
              </a:spcBef>
              <a:defRPr/>
            </a:pPr>
            <a:r>
              <a:rPr lang="fr-FR" alt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cs typeface="Levenim MT" panose="02010502060101010101" pitchFamily="2" charset="-79"/>
              </a:rPr>
              <a:t>De 13h à 14h – le 2ème vendredi du mois</a:t>
            </a:r>
          </a:p>
        </p:txBody>
      </p:sp>
      <p:grpSp>
        <p:nvGrpSpPr>
          <p:cNvPr id="83" name="Groupe 82"/>
          <p:cNvGrpSpPr/>
          <p:nvPr/>
        </p:nvGrpSpPr>
        <p:grpSpPr>
          <a:xfrm>
            <a:off x="312642" y="4404603"/>
            <a:ext cx="4482143" cy="600164"/>
            <a:chOff x="294935" y="5936342"/>
            <a:chExt cx="4482143" cy="600164"/>
          </a:xfrm>
        </p:grpSpPr>
        <p:sp>
          <p:nvSpPr>
            <p:cNvPr id="84" name="Rectangle 27">
              <a:extLst>
                <a:ext uri="{FF2B5EF4-FFF2-40B4-BE49-F238E27FC236}">
                  <a16:creationId xmlns:a16="http://schemas.microsoft.com/office/drawing/2014/main" id="{CA91008D-5C29-4DB8-9C65-907410E606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2636" y="5936342"/>
              <a:ext cx="4244442" cy="600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r>
                <a:rPr lang="fr-FR" altLang="fr-FR" sz="1100" b="1" dirty="0">
                  <a:solidFill>
                    <a:srgbClr val="000090"/>
                  </a:solidFill>
                  <a:latin typeface="Century Gothic" panose="020B0502020202020204" pitchFamily="34" charset="0"/>
                  <a:cs typeface="Levenim MT" panose="02010502060101010101" pitchFamily="2" charset="-79"/>
                </a:rPr>
                <a:t>Juillet</a:t>
              </a:r>
              <a:r>
                <a:rPr lang="fr-FR" altLang="fr-FR" sz="1100" dirty="0">
                  <a:solidFill>
                    <a:srgbClr val="C00000"/>
                  </a:solidFill>
                  <a:latin typeface="Century Gothic" panose="020B0502020202020204" pitchFamily="34" charset="0"/>
                  <a:cs typeface="Levenim MT" panose="02010502060101010101" pitchFamily="2" charset="-79"/>
                </a:rPr>
                <a:t> | </a:t>
              </a:r>
              <a:r>
                <a:rPr lang="fr-FR" altLang="fr-FR" sz="1100" b="1" dirty="0">
                  <a:solidFill>
                    <a:srgbClr val="C00000"/>
                  </a:solidFill>
                  <a:latin typeface="Century Gothic" panose="020B0502020202020204" pitchFamily="34" charset="0"/>
                  <a:cs typeface="Levenim MT" panose="02010502060101010101" pitchFamily="2" charset="-79"/>
                </a:rPr>
                <a:t>Management et pilotage des processus: quelles bonnes pratiques? Restitution des travaux du club Processus  de l’AFQP Occitanie</a:t>
              </a:r>
            </a:p>
          </p:txBody>
        </p:sp>
        <p:pic>
          <p:nvPicPr>
            <p:cNvPr id="85" name="Image 47">
              <a:extLst>
                <a:ext uri="{FF2B5EF4-FFF2-40B4-BE49-F238E27FC236}">
                  <a16:creationId xmlns:a16="http://schemas.microsoft.com/office/drawing/2014/main" id="{3FFBC1DC-3364-49D4-9E35-B881DE3B03D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4935" y="6029059"/>
              <a:ext cx="155575" cy="1555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66" name="Groupe 65">
            <a:extLst>
              <a:ext uri="{FF2B5EF4-FFF2-40B4-BE49-F238E27FC236}">
                <a16:creationId xmlns:a16="http://schemas.microsoft.com/office/drawing/2014/main" id="{A24713D6-EE41-47AF-B87D-79651E7F8C26}"/>
              </a:ext>
            </a:extLst>
          </p:cNvPr>
          <p:cNvGrpSpPr/>
          <p:nvPr/>
        </p:nvGrpSpPr>
        <p:grpSpPr>
          <a:xfrm>
            <a:off x="305201" y="2845688"/>
            <a:ext cx="4510473" cy="430887"/>
            <a:chOff x="294935" y="5956548"/>
            <a:chExt cx="4510473" cy="430887"/>
          </a:xfrm>
        </p:grpSpPr>
        <p:sp>
          <p:nvSpPr>
            <p:cNvPr id="67" name="Rectangle 27">
              <a:extLst>
                <a:ext uri="{FF2B5EF4-FFF2-40B4-BE49-F238E27FC236}">
                  <a16:creationId xmlns:a16="http://schemas.microsoft.com/office/drawing/2014/main" id="{17B42D99-5459-48A0-92F5-D4C91D8A1D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4865" y="5956548"/>
              <a:ext cx="4260543" cy="430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r>
                <a:rPr lang="fr-FR" altLang="fr-FR" sz="1100" b="1" dirty="0">
                  <a:solidFill>
                    <a:srgbClr val="000090"/>
                  </a:solidFill>
                  <a:latin typeface="Century Gothic" panose="020B0502020202020204" pitchFamily="34" charset="0"/>
                  <a:cs typeface="Levenim MT" panose="02010502060101010101" pitchFamily="2" charset="-79"/>
                </a:rPr>
                <a:t>Mai</a:t>
              </a:r>
              <a:r>
                <a:rPr lang="fr-FR" altLang="fr-FR" sz="1100" b="1" dirty="0">
                  <a:solidFill>
                    <a:srgbClr val="C00000"/>
                  </a:solidFill>
                  <a:latin typeface="Century Gothic" panose="020B0502020202020204" pitchFamily="34" charset="0"/>
                  <a:cs typeface="Levenim MT" panose="02010502060101010101" pitchFamily="2" charset="-79"/>
                </a:rPr>
                <a:t> | </a:t>
              </a:r>
              <a:r>
                <a:rPr lang="fr-FR" sz="1100" dirty="0"/>
                <a:t> </a:t>
              </a:r>
              <a:r>
                <a:rPr lang="fr-FR" sz="1100" b="1" dirty="0">
                  <a:solidFill>
                    <a:srgbClr val="C00000"/>
                  </a:solidFill>
                  <a:latin typeface="Century Gothic" panose="020B0502020202020204" pitchFamily="34" charset="0"/>
                  <a:cs typeface="Levenim MT" panose="02010502060101010101" pitchFamily="2" charset="-79"/>
                </a:rPr>
                <a:t>Qualité et gestion de projet :  quelles bonnes pratiques ?</a:t>
              </a:r>
            </a:p>
          </p:txBody>
        </p:sp>
        <p:pic>
          <p:nvPicPr>
            <p:cNvPr id="68" name="Image 47">
              <a:extLst>
                <a:ext uri="{FF2B5EF4-FFF2-40B4-BE49-F238E27FC236}">
                  <a16:creationId xmlns:a16="http://schemas.microsoft.com/office/drawing/2014/main" id="{7C732185-72C6-4E4D-9C6F-FA29C30D20E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4935" y="6040906"/>
              <a:ext cx="155575" cy="1555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3" name="Groupe 2"/>
          <p:cNvGrpSpPr/>
          <p:nvPr/>
        </p:nvGrpSpPr>
        <p:grpSpPr>
          <a:xfrm>
            <a:off x="5267339" y="3428962"/>
            <a:ext cx="5182201" cy="261610"/>
            <a:chOff x="5508526" y="3685548"/>
            <a:chExt cx="5182201" cy="261610"/>
          </a:xfrm>
        </p:grpSpPr>
        <p:pic>
          <p:nvPicPr>
            <p:cNvPr id="69" name="Image 47">
              <a:extLst>
                <a:ext uri="{FF2B5EF4-FFF2-40B4-BE49-F238E27FC236}">
                  <a16:creationId xmlns:a16="http://schemas.microsoft.com/office/drawing/2014/main" id="{3FFBC1DC-3364-49D4-9E35-B881DE3B03D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08526" y="3738566"/>
              <a:ext cx="155575" cy="1555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0" name="Rectangle 27">
              <a:extLst>
                <a:ext uri="{FF2B5EF4-FFF2-40B4-BE49-F238E27FC236}">
                  <a16:creationId xmlns:a16="http://schemas.microsoft.com/office/drawing/2014/main" id="{CA91008D-5C29-4DB8-9C65-907410E606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93103" y="3685548"/>
              <a:ext cx="4997624" cy="2616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algn="just"/>
              <a:endParaRPr lang="fr-FR" altLang="fr-FR" sz="1100" b="1" dirty="0">
                <a:solidFill>
                  <a:srgbClr val="C00000"/>
                </a:solidFill>
                <a:latin typeface="Century Gothic" panose="020B0502020202020204" pitchFamily="34" charset="0"/>
                <a:cs typeface="Levenim MT" panose="02010502060101010101" pitchFamily="2" charset="-79"/>
              </a:endParaRPr>
            </a:p>
          </p:txBody>
        </p:sp>
      </p:grpSp>
      <p:sp>
        <p:nvSpPr>
          <p:cNvPr id="72" name="ZoneTexte 51">
            <a:extLst>
              <a:ext uri="{FF2B5EF4-FFF2-40B4-BE49-F238E27FC236}">
                <a16:creationId xmlns:a16="http://schemas.microsoft.com/office/drawing/2014/main" id="{8F414F0A-3A3F-432C-9519-511EC07E2E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49194" y="1859062"/>
            <a:ext cx="3561803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fr-FR" altLang="fr-FR" sz="1100" b="1" dirty="0">
                <a:solidFill>
                  <a:srgbClr val="000090"/>
                </a:solidFill>
                <a:latin typeface="Century Gothic" panose="020B0502020202020204" pitchFamily="34" charset="0"/>
                <a:cs typeface="Levenim MT" panose="02010502060101010101" pitchFamily="2" charset="-79"/>
              </a:rPr>
              <a:t>Décembre</a:t>
            </a:r>
            <a:r>
              <a:rPr lang="fr-FR" altLang="fr-FR" sz="1100" b="1" dirty="0">
                <a:solidFill>
                  <a:srgbClr val="C00000"/>
                </a:solidFill>
                <a:latin typeface="Century Gothic" panose="020B0502020202020204" pitchFamily="34" charset="0"/>
                <a:cs typeface="Levenim MT" panose="02010502060101010101" pitchFamily="2" charset="-79"/>
              </a:rPr>
              <a:t> | Colloque : Coûts de non qualité : quelles tendances en 2023 ?  </a:t>
            </a:r>
          </a:p>
          <a:p>
            <a:pPr marL="171450" indent="-171450" algn="just" eaLnBrk="1" hangingPunct="1">
              <a:buFont typeface="Arial" panose="020B0604020202020204" pitchFamily="34" charset="0"/>
              <a:buChar char="•"/>
            </a:pPr>
            <a:r>
              <a:rPr lang="fr-FR" altLang="fr-FR" sz="1100" dirty="0">
                <a:solidFill>
                  <a:srgbClr val="C00000"/>
                </a:solidFill>
                <a:latin typeface="Century Gothic" panose="020B0502020202020204" pitchFamily="34" charset="0"/>
                <a:cs typeface="Levenim MT" panose="02010502060101010101" pitchFamily="2" charset="-79"/>
              </a:rPr>
              <a:t>En clôture : cérémonie de  remise des Prix des Bonnes Pratiques Occitanie</a:t>
            </a:r>
          </a:p>
        </p:txBody>
      </p:sp>
      <p:grpSp>
        <p:nvGrpSpPr>
          <p:cNvPr id="73" name="Groupe 72"/>
          <p:cNvGrpSpPr/>
          <p:nvPr/>
        </p:nvGrpSpPr>
        <p:grpSpPr>
          <a:xfrm>
            <a:off x="321706" y="2125608"/>
            <a:ext cx="4493969" cy="430887"/>
            <a:chOff x="255810" y="1472681"/>
            <a:chExt cx="4493969" cy="430887"/>
          </a:xfrm>
        </p:grpSpPr>
        <p:sp>
          <p:nvSpPr>
            <p:cNvPr id="74" name="Rectangle 26">
              <a:extLst>
                <a:ext uri="{FF2B5EF4-FFF2-40B4-BE49-F238E27FC236}">
                  <a16:creationId xmlns:a16="http://schemas.microsoft.com/office/drawing/2014/main" id="{49C9F012-E94E-421B-A34D-A94301E664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254" y="1472681"/>
              <a:ext cx="4329525" cy="430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lvl="0"/>
              <a:r>
                <a:rPr lang="fr-FR" sz="1100" b="1" dirty="0">
                  <a:solidFill>
                    <a:srgbClr val="000090"/>
                  </a:solidFill>
                  <a:latin typeface="Century Gothic" panose="020B0502020202020204" pitchFamily="34" charset="0"/>
                  <a:cs typeface="Levenim MT" panose="02010502060101010101" pitchFamily="2" charset="-79"/>
                </a:rPr>
                <a:t>14 avril </a:t>
              </a:r>
              <a:r>
                <a:rPr lang="fr-FR" sz="1100" b="1" dirty="0">
                  <a:solidFill>
                    <a:srgbClr val="C00000"/>
                  </a:solidFill>
                  <a:latin typeface="Century Gothic" panose="020B0502020202020204" pitchFamily="34" charset="0"/>
                  <a:cs typeface="Levenim MT" panose="02010502060101010101" pitchFamily="2" charset="-79"/>
                </a:rPr>
                <a:t>| Audit de surveillance Qualiopi : ce qu’il faut savoir pour conserver votre certification</a:t>
              </a:r>
            </a:p>
          </p:txBody>
        </p:sp>
        <p:pic>
          <p:nvPicPr>
            <p:cNvPr id="75" name="Image 47">
              <a:extLst>
                <a:ext uri="{FF2B5EF4-FFF2-40B4-BE49-F238E27FC236}">
                  <a16:creationId xmlns:a16="http://schemas.microsoft.com/office/drawing/2014/main" id="{3FFBC1DC-3364-49D4-9E35-B881DE3B03D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5810" y="1557735"/>
              <a:ext cx="155575" cy="1555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cxnSp>
        <p:nvCxnSpPr>
          <p:cNvPr id="79" name="Connecteur droit 78"/>
          <p:cNvCxnSpPr/>
          <p:nvPr/>
        </p:nvCxnSpPr>
        <p:spPr>
          <a:xfrm>
            <a:off x="5269190" y="528496"/>
            <a:ext cx="5279035" cy="6424"/>
          </a:xfrm>
          <a:prstGeom prst="line">
            <a:avLst/>
          </a:prstGeom>
          <a:ln>
            <a:solidFill>
              <a:srgbClr val="E3004A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0" name="Image 7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5798" y="2711878"/>
            <a:ext cx="1323114" cy="638389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F72883F0-E7B1-4ABE-9DD1-8603FA62F903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27752" y="77763"/>
            <a:ext cx="894680" cy="452393"/>
          </a:xfrm>
          <a:prstGeom prst="rect">
            <a:avLst/>
          </a:prstGeom>
        </p:spPr>
      </p:pic>
      <p:pic>
        <p:nvPicPr>
          <p:cNvPr id="9" name="Image 8" descr="Une image contenant texte&#10;&#10;Description générée automatiquement">
            <a:extLst>
              <a:ext uri="{FF2B5EF4-FFF2-40B4-BE49-F238E27FC236}">
                <a16:creationId xmlns:a16="http://schemas.microsoft.com/office/drawing/2014/main" id="{36FD9846-E9CC-060C-0475-B8E135C9CF5F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51023" y="149623"/>
            <a:ext cx="1197202" cy="281310"/>
          </a:xfrm>
          <a:prstGeom prst="rect">
            <a:avLst/>
          </a:prstGeom>
        </p:spPr>
      </p:pic>
      <p:grpSp>
        <p:nvGrpSpPr>
          <p:cNvPr id="14" name="Groupe 13">
            <a:extLst>
              <a:ext uri="{FF2B5EF4-FFF2-40B4-BE49-F238E27FC236}">
                <a16:creationId xmlns:a16="http://schemas.microsoft.com/office/drawing/2014/main" id="{E5D17F4F-B7A1-A23D-AAFE-39068BD2300E}"/>
              </a:ext>
            </a:extLst>
          </p:cNvPr>
          <p:cNvGrpSpPr/>
          <p:nvPr/>
        </p:nvGrpSpPr>
        <p:grpSpPr>
          <a:xfrm>
            <a:off x="9345269" y="1764613"/>
            <a:ext cx="861982" cy="933918"/>
            <a:chOff x="-2948754" y="1297886"/>
            <a:chExt cx="2644625" cy="2741232"/>
          </a:xfrm>
        </p:grpSpPr>
        <p:pic>
          <p:nvPicPr>
            <p:cNvPr id="11" name="Image 10">
              <a:extLst>
                <a:ext uri="{FF2B5EF4-FFF2-40B4-BE49-F238E27FC236}">
                  <a16:creationId xmlns:a16="http://schemas.microsoft.com/office/drawing/2014/main" id="{F0DFDC0A-48C0-47F4-AB1E-F3D9FA46D6E8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2948754" y="1297886"/>
              <a:ext cx="2644625" cy="2741232"/>
            </a:xfrm>
            <a:prstGeom prst="rect">
              <a:avLst/>
            </a:prstGeom>
          </p:spPr>
        </p:pic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03D424BC-1A2B-E3CB-9250-FCC672ADF664}"/>
                </a:ext>
              </a:extLst>
            </p:cNvPr>
            <p:cNvSpPr/>
            <p:nvPr/>
          </p:nvSpPr>
          <p:spPr>
            <a:xfrm>
              <a:off x="-1220654" y="2652412"/>
              <a:ext cx="446673" cy="31203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15" name="Groupe 14">
            <a:extLst>
              <a:ext uri="{FF2B5EF4-FFF2-40B4-BE49-F238E27FC236}">
                <a16:creationId xmlns:a16="http://schemas.microsoft.com/office/drawing/2014/main" id="{C0A18DD3-E046-82DF-85C6-A352EBC11410}"/>
              </a:ext>
            </a:extLst>
          </p:cNvPr>
          <p:cNvGrpSpPr/>
          <p:nvPr/>
        </p:nvGrpSpPr>
        <p:grpSpPr>
          <a:xfrm>
            <a:off x="5267339" y="3755789"/>
            <a:ext cx="5182201" cy="261610"/>
            <a:chOff x="5508526" y="3685548"/>
            <a:chExt cx="5182201" cy="261610"/>
          </a:xfrm>
        </p:grpSpPr>
        <p:pic>
          <p:nvPicPr>
            <p:cNvPr id="16" name="Image 47">
              <a:extLst>
                <a:ext uri="{FF2B5EF4-FFF2-40B4-BE49-F238E27FC236}">
                  <a16:creationId xmlns:a16="http://schemas.microsoft.com/office/drawing/2014/main" id="{6FB605CB-3BF4-F024-ABF9-CB2DFA9A763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08526" y="3738566"/>
              <a:ext cx="155575" cy="1555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7" name="Rectangle 27">
              <a:extLst>
                <a:ext uri="{FF2B5EF4-FFF2-40B4-BE49-F238E27FC236}">
                  <a16:creationId xmlns:a16="http://schemas.microsoft.com/office/drawing/2014/main" id="{90229687-D535-3B91-EF93-0454AF35C2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93103" y="3685548"/>
              <a:ext cx="4997624" cy="2616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r>
                <a:rPr lang="fr-FR" altLang="fr-FR" sz="1100" b="1" dirty="0">
                  <a:solidFill>
                    <a:srgbClr val="000090"/>
                  </a:solidFill>
                  <a:latin typeface="Century Gothic" panose="020B0502020202020204" pitchFamily="34" charset="0"/>
                  <a:cs typeface="Levenim MT" panose="02010502060101010101" pitchFamily="2" charset="-79"/>
                </a:rPr>
                <a:t>7 </a:t>
              </a:r>
              <a:r>
                <a:rPr lang="fr-FR" altLang="fr-FR" sz="1100" b="1" dirty="0" err="1">
                  <a:solidFill>
                    <a:srgbClr val="000090"/>
                  </a:solidFill>
                  <a:latin typeface="Century Gothic" panose="020B0502020202020204" pitchFamily="34" charset="0"/>
                  <a:cs typeface="Levenim MT" panose="02010502060101010101" pitchFamily="2" charset="-79"/>
                </a:rPr>
                <a:t>avril</a:t>
              </a:r>
              <a:r>
                <a:rPr lang="fr-FR" altLang="fr-FR" sz="1100" b="1" dirty="0" err="1">
                  <a:solidFill>
                    <a:srgbClr val="C00000"/>
                  </a:solidFill>
                  <a:latin typeface="Century Gothic" panose="020B0502020202020204" pitchFamily="34" charset="0"/>
                  <a:cs typeface="Levenim MT" panose="02010502060101010101" pitchFamily="2" charset="-79"/>
                </a:rPr>
                <a:t>|Plan</a:t>
              </a:r>
              <a:r>
                <a:rPr lang="fr-FR" altLang="fr-FR" sz="1100" b="1" dirty="0">
                  <a:solidFill>
                    <a:srgbClr val="C00000"/>
                  </a:solidFill>
                  <a:latin typeface="Century Gothic" panose="020B0502020202020204" pitchFamily="34" charset="0"/>
                  <a:cs typeface="Levenim MT" panose="02010502060101010101" pitchFamily="2" charset="-79"/>
                </a:rPr>
                <a:t> de Continuité d’Activités (PCA)</a:t>
              </a:r>
              <a:endParaRPr lang="fr-FR" sz="1100" dirty="0"/>
            </a:p>
          </p:txBody>
        </p:sp>
      </p:grpSp>
      <p:grpSp>
        <p:nvGrpSpPr>
          <p:cNvPr id="23" name="Groupe 22">
            <a:extLst>
              <a:ext uri="{FF2B5EF4-FFF2-40B4-BE49-F238E27FC236}">
                <a16:creationId xmlns:a16="http://schemas.microsoft.com/office/drawing/2014/main" id="{1F0757B8-0F23-5FAB-6911-0B8297E0B133}"/>
              </a:ext>
            </a:extLst>
          </p:cNvPr>
          <p:cNvGrpSpPr/>
          <p:nvPr/>
        </p:nvGrpSpPr>
        <p:grpSpPr>
          <a:xfrm>
            <a:off x="5254608" y="4082277"/>
            <a:ext cx="5182201" cy="261610"/>
            <a:chOff x="5508526" y="3685548"/>
            <a:chExt cx="5182201" cy="261610"/>
          </a:xfrm>
        </p:grpSpPr>
        <p:pic>
          <p:nvPicPr>
            <p:cNvPr id="24" name="Image 47">
              <a:extLst>
                <a:ext uri="{FF2B5EF4-FFF2-40B4-BE49-F238E27FC236}">
                  <a16:creationId xmlns:a16="http://schemas.microsoft.com/office/drawing/2014/main" id="{9354B444-B6B0-7DB4-E606-0D8143ECB3B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08526" y="3738566"/>
              <a:ext cx="155575" cy="1555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6" name="Rectangle 27">
              <a:extLst>
                <a:ext uri="{FF2B5EF4-FFF2-40B4-BE49-F238E27FC236}">
                  <a16:creationId xmlns:a16="http://schemas.microsoft.com/office/drawing/2014/main" id="{7CDA2141-E4DA-7B2F-A5A0-D395832D90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93103" y="3685548"/>
              <a:ext cx="4997624" cy="2616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r>
                <a:rPr lang="fr-FR" altLang="fr-FR" sz="1100" b="1" dirty="0">
                  <a:solidFill>
                    <a:srgbClr val="000090"/>
                  </a:solidFill>
                  <a:latin typeface="Century Gothic" panose="020B0502020202020204" pitchFamily="34" charset="0"/>
                  <a:cs typeface="Levenim MT" panose="02010502060101010101" pitchFamily="2" charset="-79"/>
                </a:rPr>
                <a:t>12 mai</a:t>
              </a:r>
              <a:r>
                <a:rPr lang="fr-FR" altLang="fr-FR" sz="1100" b="1" dirty="0">
                  <a:solidFill>
                    <a:srgbClr val="C00000"/>
                  </a:solidFill>
                  <a:latin typeface="Century Gothic" panose="020B0502020202020204" pitchFamily="34" charset="0"/>
                  <a:cs typeface="Levenim MT" panose="02010502060101010101" pitchFamily="2" charset="-79"/>
                </a:rPr>
                <a:t>| Qualité &amp; RSE</a:t>
              </a:r>
              <a:endParaRPr lang="fr-FR" sz="1100" dirty="0"/>
            </a:p>
          </p:txBody>
        </p:sp>
      </p:grpSp>
      <p:sp>
        <p:nvSpPr>
          <p:cNvPr id="27" name="ZoneTexte 51">
            <a:extLst>
              <a:ext uri="{FF2B5EF4-FFF2-40B4-BE49-F238E27FC236}">
                <a16:creationId xmlns:a16="http://schemas.microsoft.com/office/drawing/2014/main" id="{BE2F213F-F3E1-8BAC-5480-9D5083D60D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49195" y="1188343"/>
            <a:ext cx="3561802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fr-FR" altLang="fr-FR" sz="1100" b="1" dirty="0">
                <a:solidFill>
                  <a:srgbClr val="000090"/>
                </a:solidFill>
                <a:latin typeface="Century Gothic" panose="020B0502020202020204" pitchFamily="34" charset="0"/>
                <a:cs typeface="Levenim MT" panose="02010502060101010101" pitchFamily="2" charset="-79"/>
              </a:rPr>
              <a:t>Octobre</a:t>
            </a:r>
            <a:r>
              <a:rPr lang="fr-FR" altLang="fr-FR" sz="1100" dirty="0">
                <a:solidFill>
                  <a:srgbClr val="C00000"/>
                </a:solidFill>
                <a:latin typeface="Century Gothic" panose="020B0502020202020204" pitchFamily="34" charset="0"/>
                <a:cs typeface="Levenim MT" panose="02010502060101010101" pitchFamily="2" charset="-79"/>
              </a:rPr>
              <a:t> </a:t>
            </a:r>
            <a:r>
              <a:rPr lang="fr-FR" sz="1100" b="1" dirty="0">
                <a:solidFill>
                  <a:srgbClr val="C00000"/>
                </a:solidFill>
                <a:latin typeface="Century Gothic" panose="020B0502020202020204" pitchFamily="34" charset="0"/>
                <a:cs typeface="Levenim MT" panose="02010502060101010101" pitchFamily="2" charset="-79"/>
              </a:rPr>
              <a:t>|</a:t>
            </a:r>
            <a:r>
              <a:rPr lang="fr-FR" altLang="fr-FR" sz="1100" b="1" dirty="0">
                <a:solidFill>
                  <a:srgbClr val="C00000"/>
                </a:solidFill>
                <a:latin typeface="Century Gothic" panose="020B0502020202020204" pitchFamily="34" charset="0"/>
                <a:cs typeface="Levenim MT" panose="02010502060101010101" pitchFamily="2" charset="-79"/>
              </a:rPr>
              <a:t> Qualité et enjeux du numérique : synergie ISO9001/ISO27001 et bonnes pratiques</a:t>
            </a:r>
          </a:p>
        </p:txBody>
      </p:sp>
      <p:sp>
        <p:nvSpPr>
          <p:cNvPr id="31" name="ZoneTexte 83">
            <a:extLst>
              <a:ext uri="{FF2B5EF4-FFF2-40B4-BE49-F238E27FC236}">
                <a16:creationId xmlns:a16="http://schemas.microsoft.com/office/drawing/2014/main" id="{3603AE89-7BEE-95F2-C7ED-B9116BEA7C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68912" y="6156895"/>
            <a:ext cx="4686300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 eaLnBrk="1" hangingPunct="1"/>
            <a:r>
              <a:rPr lang="fr-FR" altLang="fr-FR" sz="1000" dirty="0">
                <a:latin typeface="Century Gothic" panose="020B0502020202020204" pitchFamily="34" charset="0"/>
              </a:rPr>
              <a:t>L’édition 2023 du </a:t>
            </a:r>
            <a:r>
              <a:rPr lang="fr-FR" altLang="fr-FR" sz="1000" b="1" dirty="0">
                <a:latin typeface="Century Gothic" panose="020B0502020202020204" pitchFamily="34" charset="0"/>
              </a:rPr>
              <a:t>PRINTEMPS DE LA QUALITE </a:t>
            </a:r>
            <a:r>
              <a:rPr lang="fr-FR" altLang="fr-FR" sz="1000" dirty="0">
                <a:latin typeface="Century Gothic" panose="020B0502020202020204" pitchFamily="34" charset="0"/>
              </a:rPr>
              <a:t>apportera un regard concret sur les outils et méthodes de mise en œuvre et de pilotage de la qualité.</a:t>
            </a:r>
          </a:p>
          <a:p>
            <a:pPr algn="just" eaLnBrk="1" hangingPunct="1"/>
            <a:r>
              <a:rPr lang="fr-FR" altLang="fr-FR" sz="1000" dirty="0">
                <a:latin typeface="Century Gothic" panose="020B0502020202020204" pitchFamily="34" charset="0"/>
              </a:rPr>
              <a:t>Des entreprises de la région vous ouvrent leurs portes pour découvrir de façon concrète leurs pratiques de maîtrise de la qualité.</a:t>
            </a:r>
          </a:p>
          <a:p>
            <a:pPr algn="just" eaLnBrk="1" hangingPunct="1"/>
            <a:r>
              <a:rPr lang="fr-FR" altLang="fr-FR" sz="1000" dirty="0">
                <a:latin typeface="Century Gothic" panose="020B0502020202020204" pitchFamily="34" charset="0"/>
              </a:rPr>
              <a:t>En savoir + sur www.afqp-occitanie.org 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77DBC600-AF94-CC58-D9F2-D8863C6D0411}"/>
              </a:ext>
            </a:extLst>
          </p:cNvPr>
          <p:cNvSpPr/>
          <p:nvPr/>
        </p:nvSpPr>
        <p:spPr>
          <a:xfrm>
            <a:off x="5251597" y="5829767"/>
            <a:ext cx="188384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 defTabSz="914400" eaLnBrk="1" hangingPunct="1">
              <a:spcBef>
                <a:spcPts val="600"/>
              </a:spcBef>
              <a:defRPr/>
            </a:pPr>
            <a:r>
              <a:rPr lang="fr-FR" altLang="fr-FR" sz="1400" b="1" dirty="0">
                <a:solidFill>
                  <a:srgbClr val="CA223A"/>
                </a:solidFill>
                <a:latin typeface="Century Gothic" panose="020B0502020202020204" pitchFamily="34" charset="0"/>
                <a:cs typeface="Levenim MT" pitchFamily="2" charset="-79"/>
              </a:rPr>
              <a:t>Visites d’entreprises</a:t>
            </a:r>
          </a:p>
        </p:txBody>
      </p:sp>
      <p:cxnSp>
        <p:nvCxnSpPr>
          <p:cNvPr id="36" name="Connecteur droit 35">
            <a:extLst>
              <a:ext uri="{FF2B5EF4-FFF2-40B4-BE49-F238E27FC236}">
                <a16:creationId xmlns:a16="http://schemas.microsoft.com/office/drawing/2014/main" id="{92A01811-6D32-284C-57FA-CBE4ED792BE7}"/>
              </a:ext>
            </a:extLst>
          </p:cNvPr>
          <p:cNvCxnSpPr/>
          <p:nvPr/>
        </p:nvCxnSpPr>
        <p:spPr>
          <a:xfrm>
            <a:off x="5252241" y="3269157"/>
            <a:ext cx="5279035" cy="6424"/>
          </a:xfrm>
          <a:prstGeom prst="line">
            <a:avLst/>
          </a:prstGeom>
          <a:ln>
            <a:solidFill>
              <a:srgbClr val="E3004A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cteur droit 36">
            <a:extLst>
              <a:ext uri="{FF2B5EF4-FFF2-40B4-BE49-F238E27FC236}">
                <a16:creationId xmlns:a16="http://schemas.microsoft.com/office/drawing/2014/main" id="{929298BD-3081-7FFA-C1D5-9A17AECC4001}"/>
              </a:ext>
            </a:extLst>
          </p:cNvPr>
          <p:cNvCxnSpPr/>
          <p:nvPr/>
        </p:nvCxnSpPr>
        <p:spPr>
          <a:xfrm>
            <a:off x="5252241" y="6098434"/>
            <a:ext cx="5279035" cy="6424"/>
          </a:xfrm>
          <a:prstGeom prst="line">
            <a:avLst/>
          </a:prstGeom>
          <a:ln>
            <a:solidFill>
              <a:srgbClr val="E3004A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3" name="Groupe 52">
            <a:extLst>
              <a:ext uri="{FF2B5EF4-FFF2-40B4-BE49-F238E27FC236}">
                <a16:creationId xmlns:a16="http://schemas.microsoft.com/office/drawing/2014/main" id="{F4B53DFA-3BC9-F1C5-0FA8-30AD1D99D8E6}"/>
              </a:ext>
            </a:extLst>
          </p:cNvPr>
          <p:cNvGrpSpPr/>
          <p:nvPr/>
        </p:nvGrpSpPr>
        <p:grpSpPr>
          <a:xfrm>
            <a:off x="5267339" y="4328211"/>
            <a:ext cx="5182201" cy="261610"/>
            <a:chOff x="5508526" y="3685548"/>
            <a:chExt cx="5182201" cy="261610"/>
          </a:xfrm>
        </p:grpSpPr>
        <p:pic>
          <p:nvPicPr>
            <p:cNvPr id="60" name="Image 47">
              <a:extLst>
                <a:ext uri="{FF2B5EF4-FFF2-40B4-BE49-F238E27FC236}">
                  <a16:creationId xmlns:a16="http://schemas.microsoft.com/office/drawing/2014/main" id="{F1C0F831-1ACC-AD06-00C8-3226C0FD21B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08526" y="3738566"/>
              <a:ext cx="155575" cy="1555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3" name="Rectangle 27">
              <a:extLst>
                <a:ext uri="{FF2B5EF4-FFF2-40B4-BE49-F238E27FC236}">
                  <a16:creationId xmlns:a16="http://schemas.microsoft.com/office/drawing/2014/main" id="{A01C902C-C5F9-9D59-4DAB-AAD254973D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93103" y="3685548"/>
              <a:ext cx="4997624" cy="2616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r>
                <a:rPr lang="fr-FR" altLang="fr-FR" sz="1100" b="1" dirty="0">
                  <a:solidFill>
                    <a:srgbClr val="000090"/>
                  </a:solidFill>
                  <a:latin typeface="Century Gothic" panose="020B0502020202020204" pitchFamily="34" charset="0"/>
                  <a:cs typeface="Levenim MT" panose="02010502060101010101" pitchFamily="2" charset="-79"/>
                </a:rPr>
                <a:t>9 juin</a:t>
              </a:r>
              <a:r>
                <a:rPr lang="fr-FR" altLang="fr-FR" sz="1100" b="1" dirty="0">
                  <a:solidFill>
                    <a:srgbClr val="C00000"/>
                  </a:solidFill>
                  <a:latin typeface="Century Gothic" panose="020B0502020202020204" pitchFamily="34" charset="0"/>
                  <a:cs typeface="Levenim MT" panose="02010502060101010101" pitchFamily="2" charset="-79"/>
                </a:rPr>
                <a:t>| Qualité &amp; gestion de projet</a:t>
              </a:r>
              <a:endParaRPr lang="fr-FR" sz="1100" dirty="0"/>
            </a:p>
          </p:txBody>
        </p:sp>
      </p:grpSp>
      <p:grpSp>
        <p:nvGrpSpPr>
          <p:cNvPr id="64" name="Groupe 63">
            <a:extLst>
              <a:ext uri="{FF2B5EF4-FFF2-40B4-BE49-F238E27FC236}">
                <a16:creationId xmlns:a16="http://schemas.microsoft.com/office/drawing/2014/main" id="{1DABF5E8-CF09-83B7-36FA-DEA0926D9CEB}"/>
              </a:ext>
            </a:extLst>
          </p:cNvPr>
          <p:cNvGrpSpPr/>
          <p:nvPr/>
        </p:nvGrpSpPr>
        <p:grpSpPr>
          <a:xfrm>
            <a:off x="5267054" y="4578157"/>
            <a:ext cx="5182201" cy="261610"/>
            <a:chOff x="5508526" y="3685548"/>
            <a:chExt cx="5182201" cy="261610"/>
          </a:xfrm>
        </p:grpSpPr>
        <p:pic>
          <p:nvPicPr>
            <p:cNvPr id="65" name="Image 47">
              <a:extLst>
                <a:ext uri="{FF2B5EF4-FFF2-40B4-BE49-F238E27FC236}">
                  <a16:creationId xmlns:a16="http://schemas.microsoft.com/office/drawing/2014/main" id="{295B4574-1C6A-CA4B-AA5E-2DE9E795834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08526" y="3738566"/>
              <a:ext cx="155575" cy="1555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1" name="Rectangle 27">
              <a:extLst>
                <a:ext uri="{FF2B5EF4-FFF2-40B4-BE49-F238E27FC236}">
                  <a16:creationId xmlns:a16="http://schemas.microsoft.com/office/drawing/2014/main" id="{96D94B83-E9DD-D26F-1C1A-68C9170C12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93103" y="3685548"/>
              <a:ext cx="4997624" cy="2616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r>
                <a:rPr lang="fr-FR" altLang="fr-FR" sz="1100" b="1" dirty="0">
                  <a:solidFill>
                    <a:srgbClr val="000090"/>
                  </a:solidFill>
                  <a:latin typeface="Century Gothic" panose="020B0502020202020204" pitchFamily="34" charset="0"/>
                  <a:cs typeface="Levenim MT" panose="02010502060101010101" pitchFamily="2" charset="-79"/>
                </a:rPr>
                <a:t>7 juillet</a:t>
              </a:r>
              <a:r>
                <a:rPr lang="fr-FR" altLang="fr-FR" sz="1100" b="1" dirty="0">
                  <a:solidFill>
                    <a:srgbClr val="C00000"/>
                  </a:solidFill>
                  <a:latin typeface="Century Gothic" panose="020B0502020202020204" pitchFamily="34" charset="0"/>
                  <a:cs typeface="Levenim MT" panose="02010502060101010101" pitchFamily="2" charset="-79"/>
                </a:rPr>
                <a:t>| APQP</a:t>
              </a:r>
              <a:endParaRPr lang="fr-FR" sz="1100" dirty="0"/>
            </a:p>
          </p:txBody>
        </p:sp>
      </p:grpSp>
      <p:grpSp>
        <p:nvGrpSpPr>
          <p:cNvPr id="82" name="Groupe 81">
            <a:extLst>
              <a:ext uri="{FF2B5EF4-FFF2-40B4-BE49-F238E27FC236}">
                <a16:creationId xmlns:a16="http://schemas.microsoft.com/office/drawing/2014/main" id="{D930AC70-FB34-44BC-B7A6-73AA6B2F162E}"/>
              </a:ext>
            </a:extLst>
          </p:cNvPr>
          <p:cNvGrpSpPr/>
          <p:nvPr/>
        </p:nvGrpSpPr>
        <p:grpSpPr>
          <a:xfrm>
            <a:off x="5261008" y="4894802"/>
            <a:ext cx="5182201" cy="261610"/>
            <a:chOff x="5508526" y="3685548"/>
            <a:chExt cx="5182201" cy="261610"/>
          </a:xfrm>
        </p:grpSpPr>
        <p:pic>
          <p:nvPicPr>
            <p:cNvPr id="86" name="Image 47">
              <a:extLst>
                <a:ext uri="{FF2B5EF4-FFF2-40B4-BE49-F238E27FC236}">
                  <a16:creationId xmlns:a16="http://schemas.microsoft.com/office/drawing/2014/main" id="{0A6DD059-7493-3EE9-A03A-F6D99ED7FEC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08526" y="3738566"/>
              <a:ext cx="155575" cy="1555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7" name="Rectangle 27">
              <a:extLst>
                <a:ext uri="{FF2B5EF4-FFF2-40B4-BE49-F238E27FC236}">
                  <a16:creationId xmlns:a16="http://schemas.microsoft.com/office/drawing/2014/main" id="{435EB3F1-DC26-F0D4-9D29-6F30E6F67F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93103" y="3685548"/>
              <a:ext cx="4997624" cy="2616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r>
                <a:rPr lang="fr-FR" altLang="fr-FR" sz="1100" b="1" dirty="0">
                  <a:solidFill>
                    <a:srgbClr val="000090"/>
                  </a:solidFill>
                  <a:latin typeface="Century Gothic" panose="020B0502020202020204" pitchFamily="34" charset="0"/>
                  <a:cs typeface="Levenim MT" panose="02010502060101010101" pitchFamily="2" charset="-79"/>
                </a:rPr>
                <a:t>15 septembre</a:t>
              </a:r>
              <a:r>
                <a:rPr lang="fr-FR" altLang="fr-FR" sz="1100" b="1" dirty="0">
                  <a:solidFill>
                    <a:srgbClr val="C00000"/>
                  </a:solidFill>
                  <a:latin typeface="Century Gothic" panose="020B0502020202020204" pitchFamily="34" charset="0"/>
                  <a:cs typeface="Levenim MT" panose="02010502060101010101" pitchFamily="2" charset="-79"/>
                </a:rPr>
                <a:t>| Faire vivre ses processus</a:t>
              </a:r>
              <a:endParaRPr lang="fr-FR" sz="1100" dirty="0"/>
            </a:p>
          </p:txBody>
        </p:sp>
      </p:grpSp>
      <p:sp>
        <p:nvSpPr>
          <p:cNvPr id="4" name="Rectangle 3"/>
          <p:cNvSpPr/>
          <p:nvPr/>
        </p:nvSpPr>
        <p:spPr>
          <a:xfrm>
            <a:off x="5469312" y="3447013"/>
            <a:ext cx="4285499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altLang="fr-FR" sz="1100" b="1" dirty="0">
                <a:solidFill>
                  <a:srgbClr val="000090"/>
                </a:solidFill>
                <a:latin typeface="Century Gothic" panose="020B0502020202020204" pitchFamily="34" charset="0"/>
                <a:cs typeface="Levenim MT" panose="02010502060101010101" pitchFamily="2" charset="-79"/>
              </a:rPr>
              <a:t>10 mars</a:t>
            </a:r>
            <a:r>
              <a:rPr lang="fr-FR" altLang="fr-FR" sz="1100" b="1" dirty="0">
                <a:solidFill>
                  <a:srgbClr val="C00000"/>
                </a:solidFill>
                <a:latin typeface="Century Gothic" panose="020B0502020202020204" pitchFamily="34" charset="0"/>
                <a:cs typeface="Levenim MT" panose="02010502060101010101" pitchFamily="2" charset="-79"/>
              </a:rPr>
              <a:t>| Modèle EFQM</a:t>
            </a:r>
            <a:endParaRPr lang="fr-FR" sz="1100" dirty="0"/>
          </a:p>
        </p:txBody>
      </p:sp>
      <p:sp>
        <p:nvSpPr>
          <p:cNvPr id="6" name="Rectangle 5"/>
          <p:cNvSpPr/>
          <p:nvPr/>
        </p:nvSpPr>
        <p:spPr>
          <a:xfrm>
            <a:off x="5459269" y="5155456"/>
            <a:ext cx="3886000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altLang="fr-FR" sz="1100" b="1" dirty="0">
                <a:solidFill>
                  <a:srgbClr val="000090"/>
                </a:solidFill>
                <a:latin typeface="Century Gothic" panose="020B0502020202020204" pitchFamily="34" charset="0"/>
                <a:cs typeface="Levenim MT" panose="02010502060101010101" pitchFamily="2" charset="-79"/>
              </a:rPr>
              <a:t>13 octobre</a:t>
            </a:r>
            <a:r>
              <a:rPr lang="fr-FR" altLang="fr-FR" sz="1100" b="1" dirty="0">
                <a:solidFill>
                  <a:srgbClr val="C00000"/>
                </a:solidFill>
                <a:latin typeface="Century Gothic" panose="020B0502020202020204" pitchFamily="34" charset="0"/>
                <a:cs typeface="Levenim MT" panose="02010502060101010101" pitchFamily="2" charset="-79"/>
              </a:rPr>
              <a:t>| </a:t>
            </a:r>
            <a:r>
              <a:rPr lang="fr-FR" altLang="fr-FR" sz="1100" b="1" i="1" dirty="0">
                <a:solidFill>
                  <a:srgbClr val="C00000"/>
                </a:solidFill>
                <a:latin typeface="Century Gothic" panose="020B0502020202020204" pitchFamily="34" charset="0"/>
                <a:cs typeface="Levenim MT" panose="02010502060101010101" pitchFamily="2" charset="-79"/>
              </a:rPr>
              <a:t>en lien avec la thématique de septembre</a:t>
            </a:r>
            <a:endParaRPr lang="fr-FR" sz="1100" dirty="0"/>
          </a:p>
        </p:txBody>
      </p:sp>
      <p:pic>
        <p:nvPicPr>
          <p:cNvPr id="71" name="Image 47">
            <a:extLst>
              <a:ext uri="{FF2B5EF4-FFF2-40B4-BE49-F238E27FC236}">
                <a16:creationId xmlns:a16="http://schemas.microsoft.com/office/drawing/2014/main" id="{0A6DD059-7493-3EE9-A03A-F6D99ED7FEC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7041" y="5207773"/>
            <a:ext cx="155575" cy="15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76" name="Groupe 75">
            <a:extLst>
              <a:ext uri="{FF2B5EF4-FFF2-40B4-BE49-F238E27FC236}">
                <a16:creationId xmlns:a16="http://schemas.microsoft.com/office/drawing/2014/main" id="{D930AC70-FB34-44BC-B7A6-73AA6B2F162E}"/>
              </a:ext>
            </a:extLst>
          </p:cNvPr>
          <p:cNvGrpSpPr/>
          <p:nvPr/>
        </p:nvGrpSpPr>
        <p:grpSpPr>
          <a:xfrm>
            <a:off x="5277041" y="5475266"/>
            <a:ext cx="5182201" cy="261610"/>
            <a:chOff x="5508526" y="3685548"/>
            <a:chExt cx="5182201" cy="261610"/>
          </a:xfrm>
        </p:grpSpPr>
        <p:pic>
          <p:nvPicPr>
            <p:cNvPr id="77" name="Image 47">
              <a:extLst>
                <a:ext uri="{FF2B5EF4-FFF2-40B4-BE49-F238E27FC236}">
                  <a16:creationId xmlns:a16="http://schemas.microsoft.com/office/drawing/2014/main" id="{0A6DD059-7493-3EE9-A03A-F6D99ED7FEC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08526" y="3738566"/>
              <a:ext cx="155575" cy="1555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8" name="Rectangle 27">
              <a:extLst>
                <a:ext uri="{FF2B5EF4-FFF2-40B4-BE49-F238E27FC236}">
                  <a16:creationId xmlns:a16="http://schemas.microsoft.com/office/drawing/2014/main" id="{435EB3F1-DC26-F0D4-9D29-6F30E6F67F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93103" y="3685548"/>
              <a:ext cx="4997624" cy="2616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r>
                <a:rPr lang="fr-FR" altLang="fr-FR" sz="1100" b="1" dirty="0">
                  <a:solidFill>
                    <a:srgbClr val="000090"/>
                  </a:solidFill>
                  <a:latin typeface="Century Gothic" panose="020B0502020202020204" pitchFamily="34" charset="0"/>
                  <a:cs typeface="Levenim MT" panose="02010502060101010101" pitchFamily="2" charset="-79"/>
                </a:rPr>
                <a:t>17 novembre</a:t>
              </a:r>
              <a:r>
                <a:rPr lang="fr-FR" altLang="fr-FR" sz="1100" b="1" dirty="0">
                  <a:solidFill>
                    <a:srgbClr val="C00000"/>
                  </a:solidFill>
                  <a:latin typeface="Century Gothic" panose="020B0502020202020204" pitchFamily="34" charset="0"/>
                  <a:cs typeface="Levenim MT" panose="02010502060101010101" pitchFamily="2" charset="-79"/>
                </a:rPr>
                <a:t>| Manager Qualité du futur</a:t>
              </a:r>
              <a:endParaRPr lang="fr-FR" sz="1100" dirty="0"/>
            </a:p>
          </p:txBody>
        </p:sp>
      </p:grpSp>
      <p:pic>
        <p:nvPicPr>
          <p:cNvPr id="2" name="Image 1" descr="Une image contenant texte&#10;&#10;Description générée automatiquement">
            <a:extLst>
              <a:ext uri="{FF2B5EF4-FFF2-40B4-BE49-F238E27FC236}">
                <a16:creationId xmlns:a16="http://schemas.microsoft.com/office/drawing/2014/main" id="{4EFD2BB8-7089-7FB9-CDEB-D350271ADB91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85444" y="924632"/>
            <a:ext cx="1576780" cy="568296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4599</TotalTime>
  <Words>719</Words>
  <Application>Microsoft Office PowerPoint</Application>
  <PresentationFormat>Personnalisé</PresentationFormat>
  <Paragraphs>58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Century Gothic</vt:lpstr>
      <vt:lpstr>Thème Office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Chloé</dc:creator>
  <cp:lastModifiedBy>Eliane POURTAU</cp:lastModifiedBy>
  <cp:revision>362</cp:revision>
  <cp:lastPrinted>2018-06-04T14:33:13Z</cp:lastPrinted>
  <dcterms:created xsi:type="dcterms:W3CDTF">2012-11-20T20:32:54Z</dcterms:created>
  <dcterms:modified xsi:type="dcterms:W3CDTF">2023-02-13T13:22:04Z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e8a0db4f-8132-447e-a8c4-20d2ba9b8ca1_Enabled">
    <vt:lpwstr>true</vt:lpwstr>
  </property>
  <property fmtid="{D5CDD505-2E9C-101B-9397-08002B2CF9AE}" pid="3" name="MSIP_Label_e8a0db4f-8132-447e-a8c4-20d2ba9b8ca1_SetDate">
    <vt:lpwstr>2021-01-11T11:42:22Z</vt:lpwstr>
  </property>
  <property fmtid="{D5CDD505-2E9C-101B-9397-08002B2CF9AE}" pid="4" name="MSIP_Label_e8a0db4f-8132-447e-a8c4-20d2ba9b8ca1_Method">
    <vt:lpwstr>Standard</vt:lpwstr>
  </property>
  <property fmtid="{D5CDD505-2E9C-101B-9397-08002B2CF9AE}" pid="5" name="MSIP_Label_e8a0db4f-8132-447e-a8c4-20d2ba9b8ca1_Name">
    <vt:lpwstr>GENERAL</vt:lpwstr>
  </property>
  <property fmtid="{D5CDD505-2E9C-101B-9397-08002B2CF9AE}" pid="6" name="MSIP_Label_e8a0db4f-8132-447e-a8c4-20d2ba9b8ca1_SiteId">
    <vt:lpwstr>3e6c416a-bb51-43e5-bb57-7e72d96922e9</vt:lpwstr>
  </property>
  <property fmtid="{D5CDD505-2E9C-101B-9397-08002B2CF9AE}" pid="7" name="MSIP_Label_e8a0db4f-8132-447e-a8c4-20d2ba9b8ca1_ActionId">
    <vt:lpwstr>5b8332a8-a96f-42a9-a5ad-a9ab37cbb3dd</vt:lpwstr>
  </property>
  <property fmtid="{D5CDD505-2E9C-101B-9397-08002B2CF9AE}" pid="8" name="MSIP_Label_e8a0db4f-8132-447e-a8c4-20d2ba9b8ca1_ContentBits">
    <vt:lpwstr>0</vt:lpwstr>
  </property>
</Properties>
</file>